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8" r:id="rId2"/>
    <p:sldId id="401" r:id="rId3"/>
    <p:sldId id="265" r:id="rId4"/>
    <p:sldId id="259" r:id="rId5"/>
    <p:sldId id="261" r:id="rId6"/>
    <p:sldId id="349" r:id="rId7"/>
    <p:sldId id="406" r:id="rId8"/>
    <p:sldId id="374" r:id="rId9"/>
    <p:sldId id="405" r:id="rId10"/>
    <p:sldId id="338" r:id="rId11"/>
    <p:sldId id="402" r:id="rId12"/>
    <p:sldId id="376" r:id="rId13"/>
    <p:sldId id="382" r:id="rId14"/>
    <p:sldId id="372" r:id="rId15"/>
    <p:sldId id="397" r:id="rId16"/>
    <p:sldId id="394" r:id="rId17"/>
    <p:sldId id="395" r:id="rId18"/>
    <p:sldId id="398" r:id="rId19"/>
    <p:sldId id="300" r:id="rId20"/>
    <p:sldId id="378" r:id="rId21"/>
    <p:sldId id="364" r:id="rId22"/>
    <p:sldId id="365" r:id="rId23"/>
    <p:sldId id="257" r:id="rId24"/>
    <p:sldId id="368" r:id="rId25"/>
    <p:sldId id="404" r:id="rId26"/>
    <p:sldId id="400" r:id="rId27"/>
    <p:sldId id="389" r:id="rId28"/>
    <p:sldId id="390" r:id="rId29"/>
    <p:sldId id="290" r:id="rId30"/>
    <p:sldId id="391" r:id="rId31"/>
    <p:sldId id="332" r:id="rId32"/>
    <p:sldId id="366" r:id="rId33"/>
    <p:sldId id="396" r:id="rId34"/>
    <p:sldId id="340" r:id="rId35"/>
    <p:sldId id="384" r:id="rId36"/>
    <p:sldId id="324" r:id="rId37"/>
    <p:sldId id="348" r:id="rId38"/>
    <p:sldId id="353" r:id="rId39"/>
    <p:sldId id="33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52349" autoAdjust="0"/>
  </p:normalViewPr>
  <p:slideViewPr>
    <p:cSldViewPr showGuides="1">
      <p:cViewPr varScale="1">
        <p:scale>
          <a:sx n="87" d="100"/>
          <a:sy n="87" d="100"/>
        </p:scale>
        <p:origin x="702" y="78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30T15:18:35.054" idx="2">
    <p:pos x="7680" y="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8T12:32:27.976" idx="1">
    <p:pos x="7680" y="239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00:00/00:15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1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05:15/00:45 </a:t>
            </a:r>
            <a:r>
              <a:rPr lang="en-US" b="1" dirty="0"/>
              <a:t>DON’T CLICK YET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Based on </a:t>
            </a:r>
            <a:r>
              <a:rPr lang="en-US" u="sng" dirty="0" err="1"/>
              <a:t>WideWorldImporters</a:t>
            </a:r>
            <a:endParaRPr lang="en-US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running Data Load Simulation proc and some custom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data returned directly from SQL - no copy paste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sorted in Table action priority order descending - more on that later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Metrics are exaggerated</a:t>
            </a:r>
          </a:p>
          <a:p>
            <a:endParaRPr lang="en-US" u="sng" dirty="0"/>
          </a:p>
          <a:p>
            <a:r>
              <a:rPr lang="en-US" b="1" u="sng" dirty="0"/>
              <a:t>&lt;*&gt;</a:t>
            </a:r>
            <a:r>
              <a:rPr lang="en-US" u="sng" dirty="0"/>
              <a:t> To save you from being overwhelmed only selected columns are shown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Drop down chooses topic from “235” columns in the sheet - column group by topic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Selection by the drop down in top left corner</a:t>
            </a:r>
          </a:p>
          <a:p>
            <a:pPr marL="0" indent="0">
              <a:buFontTx/>
              <a:buNone/>
            </a:pPr>
            <a:r>
              <a:rPr lang="en-US" dirty="0"/>
              <a:t>- Starts with “table priority metrics” - starting point for your prioritized </a:t>
            </a:r>
            <a:r>
              <a:rPr lang="en-US" dirty="0" err="1"/>
              <a:t>prescripted</a:t>
            </a:r>
            <a:r>
              <a:rPr lang="en-US" dirty="0"/>
              <a:t> index performance improvement journey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06:00/00:45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Dropdowns and buttons to speed insights</a:t>
            </a:r>
          </a:p>
          <a:p>
            <a:endParaRPr lang="en-US" u="sng" dirty="0"/>
          </a:p>
          <a:p>
            <a:r>
              <a:rPr lang="en-US" b="1" u="sng" dirty="0"/>
              <a:t>Show/Hide Setup Toggle </a:t>
            </a:r>
            <a:r>
              <a:rPr lang="en-US" u="sng" dirty="0"/>
              <a:t>- control display for choosing columns to show and hide, plus display properties</a:t>
            </a:r>
          </a:p>
          <a:p>
            <a:r>
              <a:rPr lang="en-US" dirty="0"/>
              <a:t>- Edit existing column &amp; create new groups based on research to perform</a:t>
            </a:r>
            <a:endParaRPr lang="en-US" u="sng" dirty="0"/>
          </a:p>
          <a:p>
            <a:r>
              <a:rPr lang="en-US" dirty="0"/>
              <a:t>- If we have time -or- for another 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r>
              <a:rPr lang="en-US" b="1" u="sng" dirty="0"/>
              <a:t>Show/Hide Comment Toggle </a:t>
            </a:r>
            <a:r>
              <a:rPr lang="en-US" u="sng" dirty="0"/>
              <a:t>- show/hide Excel’s Cell Comment feature</a:t>
            </a:r>
          </a:p>
          <a:p>
            <a:pPr marL="0" indent="0">
              <a:buFontTx/>
              <a:buNone/>
            </a:pPr>
            <a:r>
              <a:rPr lang="en-US" dirty="0"/>
              <a:t>- Uses Excel’s comment feature to provide column-level narrative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No/Remove filter</a:t>
            </a:r>
            <a:r>
              <a:rPr lang="en-US" u="sng" dirty="0"/>
              <a:t> - show all rows after drilldown or filtering results using Excel’s data filters</a:t>
            </a:r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1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06:45/00:45</a:t>
            </a:r>
          </a:p>
          <a:p>
            <a:r>
              <a:rPr lang="en-US" dirty="0"/>
              <a:t>Click the “Show/Hide Comment” button to enable cell comments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Triangle in top right corner of column label shows comment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information about each column heading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Excel likes to resize &amp; relocate comments, so to be consistent click on column label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a click on column label, sized &amp; positioned to show all comments same place on screen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3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07:30/01:00</a:t>
            </a:r>
          </a:p>
          <a:p>
            <a:r>
              <a:rPr lang="en-US" dirty="0"/>
              <a:t>&lt;*&gt;Table Priority - computed based on overall SQL Index Performance metrics - more on that later</a:t>
            </a:r>
          </a:p>
          <a:p>
            <a:pPr marL="0" indent="0">
              <a:buFontTx/>
              <a:buNone/>
            </a:pPr>
            <a:r>
              <a:rPr lang="en-US" dirty="0"/>
              <a:t>&lt;*&gt;Click column heading to sort</a:t>
            </a:r>
          </a:p>
          <a:p>
            <a:pPr marL="0" indent="0">
              <a:buFontTx/>
              <a:buNone/>
            </a:pPr>
            <a:r>
              <a:rPr lang="en-US" dirty="0"/>
              <a:t>- Triangle display direction, click again to sort in opposite order</a:t>
            </a:r>
          </a:p>
          <a:p>
            <a:pPr marL="0" indent="0">
              <a:buFontTx/>
              <a:buNone/>
            </a:pPr>
            <a:r>
              <a:rPr lang="en-US" dirty="0"/>
              <a:t>&lt;*&gt;Click in row to drill down to indexes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&lt;*&gt;Object &amp; Index Types - abbreviations for principal types, allows for quick grouping by related type </a:t>
            </a:r>
          </a:p>
          <a:p>
            <a:r>
              <a:rPr lang="en-US" dirty="0"/>
              <a:t>- </a:t>
            </a:r>
            <a:r>
              <a:rPr lang="en-US" dirty="0" err="1"/>
              <a:t>e.g</a:t>
            </a:r>
            <a:r>
              <a:rPr lang="en-US" dirty="0"/>
              <a:t> all clustered indexes, all in memory tables</a:t>
            </a:r>
          </a:p>
          <a:p>
            <a:endParaRPr lang="en-US" dirty="0"/>
          </a:p>
          <a:p>
            <a:r>
              <a:rPr lang="en-US" dirty="0"/>
              <a:t>&lt;*&gt;Database, Schema, and Table name, along with their IDs</a:t>
            </a:r>
          </a:p>
          <a:p>
            <a:endParaRPr lang="en-US" dirty="0"/>
          </a:p>
          <a:p>
            <a:r>
              <a:rPr lang="en-US" dirty="0"/>
              <a:t>Records for Instance and each Database also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5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08:30/01:00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did we get to the topmost priority table value 307?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24 metrics that contribute to table-level performance priority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by showing all of the metrics that go into the priority computation - highlighted column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For example, let’s explore Table-level aggregate Wait Times and Wait Counts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index operation wait times since last reset, divided by the total sample index wait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click column label &amp; sort descending</a:t>
            </a:r>
          </a:p>
          <a:p>
            <a:endParaRPr lang="en-US" dirty="0"/>
          </a:p>
          <a:p>
            <a:r>
              <a:rPr lang="en-US" dirty="0"/>
              <a:t>Remember our table [</a:t>
            </a:r>
            <a:r>
              <a:rPr lang="en-US" dirty="0" err="1"/>
              <a:t>OrderLines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09:30/01:00</a:t>
            </a:r>
          </a:p>
          <a:p>
            <a:r>
              <a:rPr lang="en-US" dirty="0"/>
              <a:t>&lt;*&gt; clicked the column heading Wait Time from the Index Operations metrics to sort DESCENDING</a:t>
            </a:r>
          </a:p>
          <a:p>
            <a:r>
              <a:rPr lang="en-US" dirty="0"/>
              <a:t>&lt;*&gt; triangle points the sort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We’ve zoomed in on the first table-level 13 metrics columns</a:t>
            </a:r>
          </a:p>
          <a:p>
            <a:r>
              <a:rPr lang="en-US" dirty="0"/>
              <a:t>&lt;*&gt; Over 1/3 of all sample waits are linked to this table</a:t>
            </a:r>
          </a:p>
          <a:p>
            <a:r>
              <a:rPr lang="en-US" dirty="0"/>
              <a:t>&lt;*&gt; This history table is also noteworthy for High Lock Counts </a:t>
            </a:r>
          </a:p>
          <a:p>
            <a:r>
              <a:rPr lang="en-US" dirty="0"/>
              <a:t>&lt;*&gt; and Page Splits</a:t>
            </a:r>
          </a:p>
          <a:p>
            <a:r>
              <a:rPr lang="en-US" dirty="0"/>
              <a:t>&lt;*&gt; The most waited table is a History InMemory System Versioned Temporal Table </a:t>
            </a:r>
          </a:p>
          <a:p>
            <a:pPr marL="0" indent="0">
              <a:buFontTx/>
              <a:buNone/>
            </a:pPr>
            <a:r>
              <a:rPr lang="en-US" dirty="0"/>
              <a:t>- It’s Parent table is [</a:t>
            </a:r>
            <a:r>
              <a:rPr lang="en-US" dirty="0" err="1"/>
              <a:t>ColdRoomTemperatures</a:t>
            </a:r>
            <a:r>
              <a:rPr lang="en-US" dirty="0"/>
              <a:t>] - more on that in a moment</a:t>
            </a:r>
          </a:p>
          <a:p>
            <a:r>
              <a:rPr lang="en-US" dirty="0"/>
              <a:t>&lt;*&gt; </a:t>
            </a:r>
            <a:r>
              <a:rPr lang="en-US" b="1" u="sng" dirty="0"/>
              <a:t>No priority assigned </a:t>
            </a:r>
            <a:r>
              <a:rPr lang="en-US" dirty="0"/>
              <a:t>to this table - it’s System created and there’s little we can do about it - except drop it?</a:t>
            </a:r>
          </a:p>
          <a:p>
            <a:r>
              <a:rPr lang="en-US" dirty="0"/>
              <a:t>Same parent-child behavior exists with other type of SQL Server history tables</a:t>
            </a:r>
          </a:p>
          <a:p>
            <a:r>
              <a:rPr lang="en-US" dirty="0"/>
              <a:t>- Change Data Capture (CDC) and Ledger tables (new in 2022)</a:t>
            </a:r>
          </a:p>
          <a:p>
            <a:endParaRPr lang="en-US" dirty="0"/>
          </a:p>
          <a:p>
            <a:r>
              <a:rPr lang="en-US" dirty="0"/>
              <a:t>Click again on the Table Wait Time percent &amp; sorts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38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010:30/01:00</a:t>
            </a:r>
          </a:p>
          <a:p>
            <a:r>
              <a:rPr lang="en-US" dirty="0"/>
              <a:t>Ascending - note that there can be great variability across priority metrics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InMemory System Temporal Versioned table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pPr marL="171450" indent="-171450">
              <a:buFontTx/>
              <a:buChar char="-"/>
            </a:pPr>
            <a:r>
              <a:rPr lang="en-US" dirty="0"/>
              <a:t>Table only has 4 rows, but is updated every 75 seconds or so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everything gets re-written to Archive table</a:t>
            </a:r>
          </a:p>
          <a:p>
            <a:endParaRPr lang="en-US" dirty="0"/>
          </a:p>
          <a:p>
            <a:r>
              <a:rPr lang="en-US" dirty="0"/>
              <a:t>the other side of what we just saw with the DESCENDING sort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splits &amp; merges high as percent of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so high as percent of all write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37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11:30/1:00 demo database</a:t>
            </a:r>
          </a:p>
          <a:p>
            <a:r>
              <a:rPr lang="en-US" dirty="0"/>
              <a:t>Let’s put the parent and child </a:t>
            </a:r>
            <a:r>
              <a:rPr lang="en-US" dirty="0" err="1"/>
              <a:t>ColdroomTemperatures</a:t>
            </a:r>
            <a:r>
              <a:rPr lang="en-US" dirty="0"/>
              <a:t> together to get a glimpse of the bigger picture</a:t>
            </a:r>
          </a:p>
          <a:p>
            <a:r>
              <a:rPr lang="en-US" dirty="0"/>
              <a:t>Using data filters look for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r>
              <a:rPr lang="en-US" dirty="0"/>
              <a:t>&lt;*&gt; And show the remaining 11 priority metrics columns </a:t>
            </a:r>
          </a:p>
          <a:p>
            <a:r>
              <a:rPr lang="en-US" dirty="0"/>
              <a:t>&lt;*&gt; In Buffer 100% - since both InMemory objects all in memory</a:t>
            </a:r>
          </a:p>
          <a:p>
            <a:r>
              <a:rPr lang="en-US" dirty="0"/>
              <a:t>&lt;*&gt; XTP – In Memory OLTP</a:t>
            </a:r>
          </a:p>
          <a:p>
            <a:r>
              <a:rPr lang="en-US" dirty="0"/>
              <a:t>&lt;*&gt; Parent reading after writing is 82% of all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Once archived, no reads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&lt;*&gt;Index details can be found by clicking column “B” - table priority</a:t>
            </a:r>
          </a:p>
          <a:p>
            <a:pPr marL="0" indent="0">
              <a:buFontTx/>
              <a:buNone/>
            </a:pPr>
            <a:r>
              <a:rPr lang="en-US" dirty="0"/>
              <a:t>&lt;*&gt;(button press)</a:t>
            </a:r>
          </a:p>
          <a:p>
            <a:pPr marL="0" indent="0">
              <a:buFontTx/>
              <a:buNone/>
            </a:pPr>
            <a:r>
              <a:rPr lang="en-US" dirty="0"/>
              <a:t>&lt;*&gt;</a:t>
            </a:r>
            <a:r>
              <a:rPr lang="en-US" b="1" dirty="0"/>
              <a:t>And - even more Parent-Child </a:t>
            </a:r>
          </a:p>
          <a:p>
            <a:r>
              <a:rPr lang="en-US" b="0" dirty="0"/>
              <a:t>Internal Tables</a:t>
            </a:r>
          </a:p>
          <a:p>
            <a:pPr lvl="1"/>
            <a:r>
              <a:rPr lang="en-US" dirty="0"/>
              <a:t>Auto generated to support History Tables, XML, </a:t>
            </a:r>
            <a:r>
              <a:rPr lang="en-US" dirty="0" err="1"/>
              <a:t>FullText</a:t>
            </a:r>
            <a:r>
              <a:rPr lang="en-US" dirty="0"/>
              <a:t>, Spatial, Hash Indexes</a:t>
            </a:r>
          </a:p>
          <a:p>
            <a:pPr lvl="1"/>
            <a:r>
              <a:rPr lang="en-US" dirty="0"/>
              <a:t>Typically don’t contain user-accessible data</a:t>
            </a:r>
          </a:p>
          <a:p>
            <a:pPr lvl="1"/>
            <a:r>
              <a:rPr lang="en-US" dirty="0"/>
              <a:t>Fixed schema - alterations not allowed</a:t>
            </a:r>
          </a:p>
          <a:p>
            <a:pPr lvl="1"/>
            <a:r>
              <a:rPr lang="en-US" dirty="0"/>
              <a:t>e.g.	XML_INDEX_NODES</a:t>
            </a:r>
            <a:br>
              <a:rPr lang="en-US" dirty="0"/>
            </a:br>
            <a:r>
              <a:rPr lang="en-US" dirty="0"/>
              <a:t>	CHANGE_TRACKING</a:t>
            </a:r>
          </a:p>
          <a:p>
            <a:r>
              <a:rPr lang="en-US" dirty="0"/>
              <a:t>Metrics separate from the Parent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4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20:00 How do we know where to start?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Tune access at the table level – where data lives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statistics does SQL Server keep that track retrieving and maintain data?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27 metrics combined into 18 categories: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Writes - Usage - per query, Operations - per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“Total” is either a single database chosen at run time, or all USER databases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 back to the spreadsheet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5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15:30/00:30</a:t>
            </a:r>
          </a:p>
          <a:p>
            <a:r>
              <a:rPr lang="en-US" dirty="0"/>
              <a:t>Highest rated table 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[Sales]. [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OrderLines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]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endParaRPr lang="en-US" dirty="0"/>
          </a:p>
          <a:p>
            <a:r>
              <a:rPr lang="en-US" dirty="0"/>
              <a:t>Click on the “307” to drill down to the index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00:15/00:15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20:00/01:00</a:t>
            </a:r>
          </a:p>
          <a:p>
            <a:r>
              <a:rPr lang="en-US" dirty="0"/>
              <a:t>&lt;*&gt; Index Priority Metrics - drilled into index level</a:t>
            </a:r>
          </a:p>
          <a:p>
            <a:r>
              <a:rPr lang="en-US" dirty="0"/>
              <a:t>&lt;*&gt; show table information</a:t>
            </a:r>
          </a:p>
          <a:p>
            <a:r>
              <a:rPr lang="en-US" dirty="0"/>
              <a:t>&lt;*&gt; First 11 of the 22 “Index” objects for table </a:t>
            </a:r>
            <a:r>
              <a:rPr lang="en-US" dirty="0" err="1"/>
              <a:t>Orderlines</a:t>
            </a:r>
            <a:r>
              <a:rPr lang="en-US" dirty="0"/>
              <a:t> in the Sales schema - sorted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index, Nonclustered Columnstore, 13 </a:t>
            </a:r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marL="171450" indent="-171450">
              <a:buFontTx/>
              <a:buChar char="-"/>
            </a:pPr>
            <a:r>
              <a:rPr lang="en-US" dirty="0"/>
              <a:t>4 covered foreign keys, 1 uncovered foreign key, 1 missing index</a:t>
            </a:r>
          </a:p>
          <a:p>
            <a:endParaRPr lang="en-US" dirty="0"/>
          </a:p>
          <a:p>
            <a:r>
              <a:rPr lang="en-US" dirty="0"/>
              <a:t>Also includes child tables and their indexes</a:t>
            </a:r>
          </a:p>
          <a:p>
            <a:r>
              <a:rPr lang="en-US" dirty="0"/>
              <a:t>- History (CDC, System Versioned, Ledger)</a:t>
            </a:r>
          </a:p>
          <a:p>
            <a:pPr marL="0" indent="0">
              <a:buFontTx/>
              <a:buNone/>
            </a:pPr>
            <a:r>
              <a:rPr lang="en-US" dirty="0"/>
              <a:t>- Internal (supporting the “special” index types XML, SPATIAL, FULLTEXT, HASH)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&lt;*&gt;Looks like a lot, but …</a:t>
            </a:r>
          </a:p>
          <a:p>
            <a:pPr marL="0" indent="0">
              <a:buFontTx/>
              <a:buNone/>
            </a:pPr>
            <a:r>
              <a:rPr lang="en-US" dirty="0"/>
              <a:t>Mostly same columns as Table Priority Metrics</a:t>
            </a:r>
          </a:p>
          <a:p>
            <a:pPr marL="0" indent="0">
              <a:buFontTx/>
              <a:buNone/>
            </a:pPr>
            <a:r>
              <a:rPr lang="en-US" dirty="0"/>
              <a:t>But Metrics are now at the index level as a percent of the table totals</a:t>
            </a:r>
          </a:p>
          <a:p>
            <a:pPr marL="0" indent="0">
              <a:buFontTx/>
              <a:buNone/>
            </a:pPr>
            <a:r>
              <a:rPr lang="en-US" dirty="0"/>
              <a:t>&lt;*&gt; 6 Packs</a:t>
            </a:r>
          </a:p>
          <a:p>
            <a:pPr marL="0" indent="0">
              <a:buFontTx/>
              <a:buNone/>
            </a:pPr>
            <a:r>
              <a:rPr lang="en-US" dirty="0"/>
              <a:t>&lt;*&gt; Key &amp; Included Columns</a:t>
            </a:r>
          </a:p>
          <a:p>
            <a:pPr marL="0" indent="0">
              <a:buFontTx/>
              <a:buNone/>
            </a:pPr>
            <a:r>
              <a:rPr lang="en-US" dirty="0"/>
              <a:t>&lt;*&gt;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27:00</a:t>
            </a:r>
          </a:p>
          <a:p>
            <a:r>
              <a:rPr lang="en-US" dirty="0"/>
              <a:t>Grabbed a representative row for a Nonclustered Rowstore index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IX_Sales_OrderLines_Perf_20160301_02</a:t>
            </a:r>
          </a:p>
          <a:p>
            <a:r>
              <a:rPr lang="en-US" dirty="0"/>
              <a:t>&lt;*&gt;NCX</a:t>
            </a:r>
          </a:p>
          <a:p>
            <a:endParaRPr lang="en-US" dirty="0"/>
          </a:p>
          <a:p>
            <a:r>
              <a:rPr lang="en-US" dirty="0"/>
              <a:t>Index name &amp; ID added to the names column</a:t>
            </a:r>
          </a:p>
          <a:p>
            <a:endParaRPr lang="en-US" dirty="0"/>
          </a:p>
          <a:p>
            <a:r>
              <a:rPr lang="en-US" dirty="0"/>
              <a:t>Prescriptions -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Retain - covered FKC. Runtime parameter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- name looks like it could be temporary (YYYYMMDD format)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- Synergy - Sequence - means that one or more index keys match in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Rebuild - Stats Row Delta - row difference between last statistics update and physical table</a:t>
            </a:r>
          </a:p>
          <a:p>
            <a:pPr marL="0" indent="0">
              <a:buFontTx/>
              <a:buNone/>
            </a:pPr>
            <a:r>
              <a:rPr lang="en-US" b="1" dirty="0"/>
              <a:t>Let’s Dive into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7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30:00 </a:t>
            </a:r>
            <a:r>
              <a:rPr lang="en-US" b="1" dirty="0"/>
              <a:t>DON’T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Analyze 196 metrics, 500+ diagnostics, key column synergies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97 prescriptions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Group into 8 categories</a:t>
            </a:r>
          </a:p>
          <a:p>
            <a:endParaRPr lang="en-US" dirty="0"/>
          </a:p>
          <a:p>
            <a:r>
              <a:rPr lang="en-US" dirty="0"/>
              <a:t>&lt;*&gt; Retain - the easy one - do nothing - foreign keys, history tables, specialty indexes, </a:t>
            </a:r>
            <a:r>
              <a:rPr lang="en-US" dirty="0" err="1"/>
              <a:t>contraints</a:t>
            </a:r>
            <a:r>
              <a:rPr lang="en-US" dirty="0"/>
              <a:t>, </a:t>
            </a:r>
          </a:p>
          <a:p>
            <a:r>
              <a:rPr lang="en-US" dirty="0"/>
              <a:t>- “better” if overlaps/synergies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srgbClr val="FF0000"/>
                </a:solidFill>
              </a:rPr>
              <a:t>&lt;*&gt;*</a:t>
            </a:r>
            <a:r>
              <a:rPr lang="en-US" sz="1200" dirty="0"/>
              <a:t>Based on parameter selected at run time</a:t>
            </a:r>
          </a:p>
          <a:p>
            <a:r>
              <a:rPr lang="en-US" dirty="0"/>
              <a:t>Replace - and flag extra columns that may be needed</a:t>
            </a:r>
          </a:p>
          <a:p>
            <a:r>
              <a:rPr lang="en-US" dirty="0"/>
              <a:t>Remove - if index not used but not written to - no harm no foul</a:t>
            </a:r>
          </a:p>
          <a:p>
            <a:r>
              <a:rPr lang="en-US" dirty="0">
                <a:solidFill>
                  <a:srgbClr val="0070C0"/>
                </a:solidFill>
              </a:rPr>
              <a:t>- Write = (Spinlocks, Latches, Locks) + Buffer Cache + Log + Disk</a:t>
            </a:r>
            <a:endParaRPr lang="en-US" dirty="0"/>
          </a:p>
          <a:p>
            <a:r>
              <a:rPr lang="en-US" dirty="0"/>
              <a:t>Rebuild - </a:t>
            </a:r>
            <a:r>
              <a:rPr lang="en-US" b="1" dirty="0"/>
              <a:t>FRAGMENTATION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Refactor</a:t>
            </a:r>
            <a:r>
              <a:rPr lang="en-US" b="1" dirty="0"/>
              <a:t> - </a:t>
            </a:r>
            <a:r>
              <a:rPr lang="en-US" dirty="0">
                <a:solidFill>
                  <a:srgbClr val="0070C0"/>
                </a:solidFill>
              </a:rPr>
              <a:t>e.g. Index partitions don’t match table partitions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33:30</a:t>
            </a:r>
          </a:p>
          <a:p>
            <a:r>
              <a:rPr lang="en-US" dirty="0"/>
              <a:t>Back to our selected index - IX_Sales_OrderLines_Perf_20160301_02</a:t>
            </a:r>
          </a:p>
          <a:p>
            <a:r>
              <a:rPr lang="en-US" dirty="0"/>
              <a:t>Lot to unpack - start with center column</a:t>
            </a:r>
          </a:p>
          <a:p>
            <a:r>
              <a:rPr lang="en-US" dirty="0"/>
              <a:t>Info of index key columns &amp; included columns</a:t>
            </a:r>
          </a:p>
          <a:p>
            <a:r>
              <a:rPr lang="en-US" dirty="0"/>
              <a:t>&lt;*&gt; Name</a:t>
            </a:r>
          </a:p>
          <a:p>
            <a:r>
              <a:rPr lang="en-US" dirty="0"/>
              <a:t>&lt;*&gt; Data Type - i4 = Integer 4 bytes, dtt8 = 8 byte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datetime2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&lt;*&gt;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in parenthesis “uniqueness” from statistics = how may rows on average share a column value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dtt8 DATETTIME2 8 bytes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Null = NULLABLE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CX(1)&gt; = every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rowstore gets the clustered index added to it 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SEQ(1) = sequence, increment by 1, plus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uniquifier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if clustered is not unique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Included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If there were other column properties would be expressed here too - e.g. if is sparse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the left - </a:t>
            </a:r>
            <a:r>
              <a:rPr lang="en-US" dirty="0" err="1"/>
              <a:t>Idx</a:t>
            </a:r>
            <a:r>
              <a:rPr lang="en-US" dirty="0"/>
              <a:t> Element Uniqueness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additional element in index how many rows are expected to be returned on average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kinds of statistics - Histogram (200 buckets) and density (avg rows per combination of index keys)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column filtered would show “F”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uniqueness &gt; 4% of table show %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 the right - Synergies</a:t>
            </a:r>
          </a:p>
          <a:p>
            <a:pPr marL="0" indent="0">
              <a:buFontTx/>
              <a:buNone/>
            </a:pPr>
            <a:r>
              <a:rPr lang="en-US" dirty="0"/>
              <a:t>S = Sequence</a:t>
            </a:r>
          </a:p>
          <a:p>
            <a:pPr marL="0" indent="0">
              <a:buFontTx/>
              <a:buNone/>
            </a:pPr>
            <a:r>
              <a:rPr lang="en-US" dirty="0"/>
              <a:t>F = Foreign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38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34:30</a:t>
            </a:r>
          </a:p>
          <a:p>
            <a:r>
              <a:rPr lang="en-US" dirty="0"/>
              <a:t>Prescription DEMO 1 - Foreign Keys - REMOVE Redundant Foreign Keys</a:t>
            </a:r>
          </a:p>
          <a:p>
            <a:r>
              <a:rPr lang="en-US" dirty="0"/>
              <a:t>SUBSET OF COLUMNS</a:t>
            </a:r>
          </a:p>
          <a:p>
            <a:r>
              <a:rPr lang="en-US" dirty="0"/>
              <a:t>&lt;*&gt; Covered foreign keys</a:t>
            </a:r>
          </a:p>
          <a:p>
            <a:r>
              <a:rPr lang="en-US" dirty="0"/>
              <a:t>&lt;*&gt; Uncovered Foreign Keys</a:t>
            </a:r>
          </a:p>
          <a:p>
            <a:r>
              <a:rPr lang="en-US" dirty="0"/>
              <a:t>&lt;*&gt; Removal flagged in the Prescriptions column</a:t>
            </a:r>
          </a:p>
          <a:p>
            <a:r>
              <a:rPr lang="en-US" dirty="0"/>
              <a:t>&lt;*&gt; Check out the columns in each FKC - duplicates - also flagged in Synergies column (not shown) or column sort</a:t>
            </a:r>
          </a:p>
          <a:p>
            <a:r>
              <a:rPr lang="en-US" dirty="0"/>
              <a:t>&lt;*&gt; Diagnostics - draws from Synergies</a:t>
            </a:r>
          </a:p>
          <a:p>
            <a:r>
              <a:rPr lang="en-US" dirty="0"/>
              <a:t>&lt;*&gt; In the event of a tie keep the FKC that is most: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Enabled, Trusted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More columns in sequence matching order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delete_&amp; update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referential_action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Not system named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is_schema_published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is_replicated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Most recent created</a:t>
            </a:r>
            <a:endParaRPr lang="en-US" dirty="0"/>
          </a:p>
          <a:p>
            <a:r>
              <a:rPr lang="en-US" dirty="0"/>
              <a:t>&lt;*&gt;remaining RETAIN </a:t>
            </a:r>
          </a:p>
          <a:p>
            <a:r>
              <a:rPr lang="en-US" dirty="0"/>
              <a:t>&lt;*&gt;FKC without covering index - and no Missing Indexes calling out the “</a:t>
            </a:r>
            <a:r>
              <a:rPr lang="en-US" dirty="0" err="1"/>
              <a:t>LastEditedBy</a:t>
            </a:r>
            <a:r>
              <a:rPr lang="en-US" dirty="0"/>
              <a:t>”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81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36:30</a:t>
            </a:r>
          </a:p>
          <a:p>
            <a:r>
              <a:rPr lang="en-US" dirty="0"/>
              <a:t>Prescription DEMO 2 - Replace Synergy NCX</a:t>
            </a:r>
          </a:p>
          <a:p>
            <a:r>
              <a:rPr lang="en-US" dirty="0"/>
              <a:t>Retain Foreign Key Cover</a:t>
            </a:r>
          </a:p>
          <a:p>
            <a:endParaRPr lang="en-US" dirty="0"/>
          </a:p>
          <a:p>
            <a:r>
              <a:rPr lang="en-US" dirty="0"/>
              <a:t>Previously noted that this tables has an NCS, so take close look at all NCX</a:t>
            </a:r>
          </a:p>
          <a:p>
            <a:endParaRPr lang="en-US" dirty="0"/>
          </a:p>
          <a:p>
            <a:r>
              <a:rPr lang="en-US" dirty="0"/>
              <a:t>3 candidate NCX indexes to continue covering Foreign Key, all can be replaced by Nonclustered Columnstore</a:t>
            </a:r>
          </a:p>
          <a:p>
            <a:r>
              <a:rPr lang="en-US" dirty="0"/>
              <a:t>But NCS cannot cover FKC</a:t>
            </a:r>
          </a:p>
          <a:p>
            <a:r>
              <a:rPr lang="en-US" dirty="0"/>
              <a:t>So pick the smallest index to provide cover - selected index has only 1 column plus the clustering key</a:t>
            </a:r>
          </a:p>
          <a:p>
            <a:endParaRPr lang="en-US" dirty="0"/>
          </a:p>
          <a:p>
            <a:r>
              <a:rPr lang="en-US" dirty="0"/>
              <a:t>If a tie pick the one most used, then recently created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14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38:30</a:t>
            </a:r>
          </a:p>
          <a:p>
            <a:r>
              <a:rPr lang="en-US" dirty="0"/>
              <a:t>Prescription Demo 3 - Clustered Index Synergy -or- NCX Overlaps CX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6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40:00</a:t>
            </a:r>
          </a:p>
          <a:p>
            <a:r>
              <a:rPr lang="en-US" dirty="0"/>
              <a:t>Prescription Demo 4 - Synergy Nonclustered Rowstore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Records in table 248K, so lead column uniqueness 140/248K not too many records expected to return</a:t>
            </a:r>
          </a:p>
          <a:p>
            <a:r>
              <a:rPr lang="en-US" dirty="0"/>
              <a:t>Column [</a:t>
            </a:r>
            <a:r>
              <a:rPr lang="en-US" dirty="0" err="1"/>
              <a:t>PickingCompletedWhen</a:t>
            </a:r>
            <a:r>
              <a:rPr lang="en-US" dirty="0"/>
              <a:t>] likely similar (hopefully growing over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6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40:00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query results merged from 3 places!</a:t>
            </a:r>
          </a:p>
          <a:p>
            <a:endParaRPr lang="en-US" dirty="0"/>
          </a:p>
          <a:p>
            <a:r>
              <a:rPr lang="en-US" dirty="0"/>
              <a:t>1 per table - but can have all included column types</a:t>
            </a:r>
          </a:p>
          <a:p>
            <a:endParaRPr lang="en-US" dirty="0"/>
          </a:p>
          <a:p>
            <a:r>
              <a:rPr lang="en-US" dirty="0"/>
              <a:t>Reorg - Creates many small Rowgroups, reducing efficiency</a:t>
            </a:r>
          </a:p>
          <a:p>
            <a:r>
              <a:rPr lang="en-US" dirty="0"/>
              <a:t>Rebuild - Offline &lt; SQL 2019, merges all Rowgroups, removes Deletes - Expensive!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probably best performed in dedicated maintenance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4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42:30</a:t>
            </a:r>
          </a:p>
          <a:p>
            <a:r>
              <a:rPr lang="en-US" dirty="0"/>
              <a:t>Prescription DEMO 5 - Keep NCS - retain since somebody put time into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BI61 - “Columnstore Index”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Refactor – Add IDX Keys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Other columns that can be included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Refactor since there are index key fields not included - see “columns”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Lots of lookups - 85% - hopefully adding more columns will reduce that </a:t>
            </a:r>
            <a:r>
              <a:rPr lang="en-US" dirty="0" err="1"/>
              <a:t>alot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Quite a bit of write activity, 1 existing open rowgroups and 1 residual (delta) rowgroups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Possibly schedule a rebuild task?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Low read to write ratio - not much SELECT inclusion yet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Otherwise those reads would be done on other indexes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9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00:30/00:45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43:00</a:t>
            </a:r>
          </a:p>
          <a:p>
            <a:r>
              <a:rPr lang="en-US" dirty="0"/>
              <a:t>Previous slide introduced “Diagnostics”</a:t>
            </a:r>
          </a:p>
          <a:p>
            <a:endParaRPr lang="en-US" dirty="0"/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1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46:30/03:00</a:t>
            </a:r>
          </a:p>
          <a:p>
            <a:r>
              <a:rPr lang="en-US" dirty="0"/>
              <a:t>&lt;*&gt;Look at sample “Retained Covers FKC” index</a:t>
            </a:r>
          </a:p>
          <a:p>
            <a:r>
              <a:rPr lang="en-US" dirty="0"/>
              <a:t>&lt;*&gt;Diagnostics specific to sample index</a:t>
            </a:r>
          </a:p>
          <a:p>
            <a:r>
              <a:rPr lang="en-US" dirty="0"/>
              <a:t>&lt;*&gt;Click on a cell resizes width &amp; height - click another cell &amp; previous cell shrinks back</a:t>
            </a:r>
          </a:p>
          <a:p>
            <a:r>
              <a:rPr lang="en-US" dirty="0"/>
              <a:t>- Blowing up the details for Sample index:</a:t>
            </a:r>
          </a:p>
          <a:p>
            <a:r>
              <a:rPr lang="en-US" dirty="0"/>
              <a:t>- percents computed against table totals</a:t>
            </a:r>
          </a:p>
          <a:p>
            <a:r>
              <a:rPr lang="en-US" b="0" dirty="0"/>
              <a:t>&lt;*&gt;</a:t>
            </a:r>
            <a:r>
              <a:rPr lang="en-US" dirty="0"/>
              <a:t>References </a:t>
            </a:r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sp_BlitzIndex Checks by Priority </a:t>
            </a:r>
            <a:r>
              <a:rPr lang="en-US" dirty="0"/>
              <a:t>(BI##) from Brent Ozar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[POTENTIAL TEMPORARY OBJECT]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</a:t>
            </a:r>
            <a:r>
              <a:rPr lang="en-US" b="0" dirty="0"/>
              <a:t>date embedded in the name YYYYMMDD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Splits 166 (0.29% Inserts + Updates + Deletes)</a:t>
            </a:r>
          </a:p>
          <a:p>
            <a:r>
              <a:rPr lang="en-US" dirty="0"/>
              <a:t>- 3 significant digits</a:t>
            </a:r>
          </a:p>
          <a:p>
            <a:r>
              <a:rPr lang="en-US" b="0" dirty="0"/>
              <a:t>&lt;*&gt; R/W USG 0.04x 25 writes for every read OPS 0.09x 11 writes per read (BI48)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has 91 records per value, key 1 [</a:t>
            </a:r>
            <a:r>
              <a:rPr lang="en-US" dirty="0" err="1"/>
              <a:t>stockitemid</a:t>
            </a:r>
            <a:r>
              <a:rPr lang="en-US" dirty="0"/>
              <a:t>] has 1100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is NULLABLE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0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48:30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Cover if referential_action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18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49:30</a:t>
            </a:r>
          </a:p>
          <a:p>
            <a:r>
              <a:rPr lang="en-US" dirty="0"/>
              <a:t>Ignoring Duplicate keys - inserted rows violating uniqueness are ignored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possible data and application issues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Allowing row &amp; page locks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Computed columns - persisted in index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Filtered indexes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Indexed views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Trusting &amp; not Ignoring Duplicate keys may expose hidden issues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1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50:00/2:00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unique “opportunities” for improvement</a:t>
            </a:r>
          </a:p>
          <a:p>
            <a:endParaRPr lang="en-US" dirty="0"/>
          </a:p>
          <a:p>
            <a:r>
              <a:rPr lang="en-US" dirty="0"/>
              <a:t>Baseline - capture meaningful application-level statistics and compare as changes are made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Stop when performance goals are met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23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53:30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*26K lines of T-SQL and VBA*</a:t>
            </a:r>
          </a:p>
          <a:p>
            <a:endParaRPr lang="en-US" dirty="0"/>
          </a:p>
          <a:p>
            <a:r>
              <a:rPr lang="en-US" dirty="0"/>
              <a:t>Willing to trade consulting time for help in making this a useful tool for the SQL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55:00/4:30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best - OLTP, SQL2016, 1.5TB, 4 DB; 10K/</a:t>
            </a:r>
            <a:r>
              <a:rPr lang="en-US" dirty="0" err="1"/>
              <a:t>hr</a:t>
            </a:r>
            <a:r>
              <a:rPr lang="en-US" dirty="0"/>
              <a:t> cause infinite slowdown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applied </a:t>
            </a:r>
            <a:r>
              <a:rPr lang="en-US" dirty="0" err="1"/>
              <a:t>SQLXL_Index</a:t>
            </a:r>
            <a:r>
              <a:rPr lang="en-US" dirty="0"/>
              <a:t>, dropped 400 indexes, added 200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25K, next busy season no issues.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75K - still no issues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Busiest Table had 17 columns &amp; 29 indexes. When finished 1 CX, 2 NCX, 1 NCS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least - DW, SQL 2014, 1TB, 2 DB, multi-tenant, using Cognos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Average query 8 seconds, average dashboard had 10 objects, could run 4 in parallel - 20 seconds per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Could not use Updatable NonClustered Columnstore since 2014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Threw CPU, RAM, faster I/O at 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Partitioned tables &amp; indexes, added filtered Indexes &amp; statistics, rebuilt indexes and statistics after every load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Added even more indexes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Rewrote Cognos queries into procedures, average execution time dropped below 3/10ths second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long to Run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What’s Next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59:30/00:30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01:15/00:30</a:t>
            </a:r>
          </a:p>
          <a:p>
            <a:r>
              <a:rPr lang="en-US" dirty="0"/>
              <a:t>And we all know - It’s always the database at fault!</a:t>
            </a:r>
          </a:p>
          <a:p>
            <a:r>
              <a:rPr lang="en-US" dirty="0"/>
              <a:t>What does DBA stand for? Dumb But Adorable?</a:t>
            </a:r>
          </a:p>
          <a:p>
            <a:r>
              <a:rPr lang="en-US" dirty="0"/>
              <a:t>Default Blame Acceptor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01:45/01:00</a:t>
            </a:r>
          </a:p>
          <a:p>
            <a:r>
              <a:rPr lang="en-US" dirty="0"/>
              <a:t>If you have a monitoring tool your mileage may vary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2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02:45/00:15</a:t>
            </a:r>
          </a:p>
          <a:p>
            <a:r>
              <a:rPr lang="en-US" dirty="0"/>
              <a:t>Shout out to these and others whose community contributions went into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02:45/01:00</a:t>
            </a:r>
          </a:p>
          <a:p>
            <a:r>
              <a:rPr lang="en-US" dirty="0"/>
              <a:t>&lt;*&gt; Metadata and Properties </a:t>
            </a:r>
          </a:p>
          <a:p>
            <a:r>
              <a:rPr lang="en-US" dirty="0"/>
              <a:t>- Server, Database, Table, Indexes, Missing Indexes, Foreign Keys, Indexed Views, SQL Table Valued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Performance metrics, DBCC </a:t>
            </a:r>
            <a:r>
              <a:rPr lang="en-US" dirty="0" err="1"/>
              <a:t>Showstatistics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- 930+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&lt;*&gt;Prioritize - table level – reading and updating where the data is</a:t>
            </a:r>
          </a:p>
          <a:p>
            <a:r>
              <a:rPr lang="en-US" dirty="0"/>
              <a:t>&lt;*&gt;Excel 2013+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3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04:00/00:30 </a:t>
            </a:r>
            <a:r>
              <a:rPr lang="en-US" b="1" dirty="0"/>
              <a:t>NO CLICK</a:t>
            </a:r>
          </a:p>
          <a:p>
            <a:pPr marL="0" indent="0">
              <a:buFontTx/>
              <a:buNone/>
            </a:pPr>
            <a:r>
              <a:rPr lang="en-US" dirty="0"/>
              <a:t>Tada! End product - an Excel workbook taking advantage of Excel’s many presentation and analytic features</a:t>
            </a:r>
          </a:p>
          <a:p>
            <a:pPr marL="0" indent="0">
              <a:buFontTx/>
              <a:buNone/>
            </a:pPr>
            <a:r>
              <a:rPr lang="en-US" dirty="0"/>
              <a:t>No need to squint - we’ll explore each piece in more detail</a:t>
            </a:r>
          </a:p>
          <a:p>
            <a:pPr marL="0" indent="0">
              <a:buFontTx/>
              <a:buNone/>
            </a:pPr>
            <a:r>
              <a:rPr lang="en-US" dirty="0"/>
              <a:t>Using </a:t>
            </a:r>
            <a:r>
              <a:rPr lang="en-US" dirty="0" err="1"/>
              <a:t>WideWorldImporters</a:t>
            </a:r>
            <a:r>
              <a:rPr lang="en-US" dirty="0"/>
              <a:t> sample database</a:t>
            </a:r>
          </a:p>
          <a:p>
            <a:pPr marL="0" lvl="0" indent="0">
              <a:buFontTx/>
              <a:buNone/>
            </a:pPr>
            <a:r>
              <a:rPr lang="en-US" dirty="0"/>
              <a:t>- Total of </a:t>
            </a:r>
            <a:r>
              <a:rPr lang="en-US" b="1" dirty="0"/>
              <a:t>400</a:t>
            </a:r>
            <a:r>
              <a:rPr lang="en-US" dirty="0"/>
              <a:t> rows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 Instance, 1 Database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33 Data tables with 153 heaps and indexes, 3 missing indexes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17 Archive tables with 17 indexes and 1 missing index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99 foreign keys (31 uncovered), 2 Table Valued functions with 1 heap and 1 index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49 “Internal tables” with indexes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from the </a:t>
            </a:r>
            <a:r>
              <a:rPr lang="en-US" b="1" dirty="0"/>
              <a:t>83</a:t>
            </a:r>
            <a:r>
              <a:rPr lang="en-US" dirty="0"/>
              <a:t> sources compiles to </a:t>
            </a:r>
            <a:r>
              <a:rPr lang="en-US" b="1" dirty="0"/>
              <a:t>908</a:t>
            </a:r>
            <a:r>
              <a:rPr lang="en-US" dirty="0"/>
              <a:t>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would not fit on one screen!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So how do we present it?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&lt;NEXT SLIDE CONTINUES&gt;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62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Goals: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Reduce scrolling, Compress actionable data as possible into a single 1080p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Go vertical in cells - multiple lines for descriptors</a:t>
            </a:r>
          </a:p>
          <a:p>
            <a:pPr marL="0" indent="0">
              <a:buFontTx/>
              <a:buNone/>
            </a:pPr>
            <a:r>
              <a:rPr lang="en-US" dirty="0"/>
              <a:t>&lt;*&gt; Further squeeze cell display - cells expand wide &amp; tall as you click on them</a:t>
            </a:r>
          </a:p>
          <a:p>
            <a:pPr marL="0" indent="0">
              <a:buFontTx/>
              <a:buNone/>
            </a:pPr>
            <a:r>
              <a:rPr lang="en-US" dirty="0"/>
              <a:t>  &gt; Shrink back when you click on another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Rotate labels to squeeze columns, unlike SSMS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click on column label sorts that column</a:t>
            </a:r>
          </a:p>
          <a:p>
            <a:pPr marL="0" indent="0">
              <a:buFontTx/>
              <a:buNone/>
            </a:pPr>
            <a:r>
              <a:rPr lang="en-US" dirty="0"/>
              <a:t>&lt;*&gt; Color shading to show the good, the bad, and the ugly - notice that no table is all “ugly” or all “good”</a:t>
            </a:r>
          </a:p>
          <a:p>
            <a:pPr marL="0" indent="0">
              <a:buFontTx/>
              <a:buNone/>
            </a:pPr>
            <a:r>
              <a:rPr lang="en-US" dirty="0"/>
              <a:t>&lt;*&gt; Data Filters turned on</a:t>
            </a:r>
          </a:p>
          <a:p>
            <a:pPr marL="0" indent="0">
              <a:buFontTx/>
              <a:buNone/>
            </a:pPr>
            <a:r>
              <a:rPr lang="en-US" dirty="0"/>
              <a:t>&lt;*&gt; Drill down from tables to indexes using “Table Priority” column “B”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Buttons and drop down to control display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&lt;NEXT SLIDE CONTINUES&gt;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 Softe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78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9D8E7-C95E-DF0D-F6E6-6CFC0D42F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 Softe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9B9E5-4C14-F383-4A93-9D7766D24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84388-4C82-C0B3-9DDD-B494E724DB06}"/>
              </a:ext>
            </a:extLst>
          </p:cNvPr>
          <p:cNvSpPr txBox="1"/>
          <p:nvPr userDrawn="1"/>
        </p:nvSpPr>
        <p:spPr>
          <a:xfrm>
            <a:off x="-2" y="6553200"/>
            <a:ext cx="3645410" cy="31393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18288" bIns="18288" rtlCol="0">
            <a:spAutoFit/>
          </a:bodyPr>
          <a:lstStyle/>
          <a:p>
            <a:r>
              <a:rPr lang="en-US" dirty="0"/>
              <a:t>SQL Saturday LA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3645408" y="6553200"/>
            <a:ext cx="8546591" cy="30777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sz="2000" dirty="0"/>
              <a:t>Index R(x): Prescriptions for Performance Improvement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172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gi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con">
            <a:extLst>
              <a:ext uri="{FF2B5EF4-FFF2-40B4-BE49-F238E27FC236}">
                <a16:creationId xmlns:a16="http://schemas.microsoft.com/office/drawing/2014/main" id="{20F7DB88-E4DA-C2AE-6DE8-7DADCA9BA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16934" b="25811"/>
          <a:stretch/>
        </p:blipFill>
        <p:spPr>
          <a:xfrm>
            <a:off x="-85343" y="0"/>
            <a:ext cx="12362688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3" r:id="rId4"/>
    <p:sldLayoutId id="2147483655" r:id="rId5"/>
    <p:sldLayoutId id="2147483654" r:id="rId6"/>
    <p:sldLayoutId id="2147483650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pro/azuredatatechgroup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BrentOzarULTD/SQL-Server-First-Responder-Kit/blob/dev/Documentation/sp_BlitzIndex_Checks_by_Priority.md" TargetMode="External"/><Relationship Id="rId5" Type="http://schemas.openxmlformats.org/officeDocument/2006/relationships/hyperlink" Target="https://github.com/SQLXL/SQLXL" TargetMode="External"/><Relationship Id="rId4" Type="http://schemas.openxmlformats.org/officeDocument/2006/relationships/hyperlink" Target="mailto:Bill@Sanscrainte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Bill@Sanscrainte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2001" cy="1856232"/>
          </a:xfrm>
        </p:spPr>
        <p:txBody>
          <a:bodyPr/>
          <a:lstStyle/>
          <a:p>
            <a:r>
              <a:rPr lang="en-US" dirty="0"/>
              <a:t>Index R(x): Prescriptions for Performance 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30952"/>
            <a:ext cx="12192000" cy="1527048"/>
          </a:xfrm>
        </p:spPr>
        <p:txBody>
          <a:bodyPr>
            <a:noAutofit/>
          </a:bodyPr>
          <a:lstStyle/>
          <a:p>
            <a:r>
              <a:rPr lang="en-US" sz="2800" dirty="0"/>
              <a:t>SQL Saturday LA 2023</a:t>
            </a:r>
          </a:p>
          <a:p>
            <a:r>
              <a:rPr lang="en-US" sz="2800" dirty="0"/>
              <a:t>Bill Sanscrainte</a:t>
            </a:r>
          </a:p>
          <a:p>
            <a:r>
              <a:rPr lang="en-US" sz="2800" dirty="0"/>
              <a:t>Bill@Sanscrainte.com</a:t>
            </a:r>
          </a:p>
        </p:txBody>
      </p:sp>
    </p:spTree>
    <p:extLst>
      <p:ext uri="{BB962C8B-B14F-4D97-AF65-F5344CB8AC3E}">
        <p14:creationId xmlns:p14="http://schemas.microsoft.com/office/powerpoint/2010/main" val="6383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F208F2C-AB83-796A-8DBD-FABCEF62536C}"/>
              </a:ext>
            </a:extLst>
          </p:cNvPr>
          <p:cNvSpPr/>
          <p:nvPr/>
        </p:nvSpPr>
        <p:spPr>
          <a:xfrm>
            <a:off x="0" y="3429000"/>
            <a:ext cx="1219200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5AF0D2D-848F-CB1C-0AD3-6602D2E739E5}"/>
              </a:ext>
            </a:extLst>
          </p:cNvPr>
          <p:cNvSpPr/>
          <p:nvPr/>
        </p:nvSpPr>
        <p:spPr>
          <a:xfrm rot="16200000">
            <a:off x="1927813" y="4855464"/>
            <a:ext cx="768096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C0012-FA63-A852-437C-07185E59BF03}"/>
              </a:ext>
            </a:extLst>
          </p:cNvPr>
          <p:cNvSpPr/>
          <p:nvPr/>
        </p:nvSpPr>
        <p:spPr>
          <a:xfrm>
            <a:off x="4230624" y="356616"/>
            <a:ext cx="7571232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D2110-888D-8215-F3E1-FAACFCA11176}"/>
              </a:ext>
            </a:extLst>
          </p:cNvPr>
          <p:cNvSpPr/>
          <p:nvPr/>
        </p:nvSpPr>
        <p:spPr>
          <a:xfrm>
            <a:off x="-9342" y="356616"/>
            <a:ext cx="545790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CE4F1-58ED-AD70-548F-1620866F9090}"/>
              </a:ext>
            </a:extLst>
          </p:cNvPr>
          <p:cNvSpPr/>
          <p:nvPr/>
        </p:nvSpPr>
        <p:spPr>
          <a:xfrm>
            <a:off x="4267200" y="1904682"/>
            <a:ext cx="7571232" cy="756221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CAE5B-2A35-C413-3DEF-9E45422A0433}"/>
              </a:ext>
            </a:extLst>
          </p:cNvPr>
          <p:cNvSpPr/>
          <p:nvPr/>
        </p:nvSpPr>
        <p:spPr>
          <a:xfrm>
            <a:off x="-9342" y="1819656"/>
            <a:ext cx="11847774" cy="12160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Quad 8">
            <a:extLst>
              <a:ext uri="{FF2B5EF4-FFF2-40B4-BE49-F238E27FC236}">
                <a16:creationId xmlns:a16="http://schemas.microsoft.com/office/drawing/2014/main" id="{5F7CBA6A-652E-5FF6-951C-5D40A7C4E9A0}"/>
              </a:ext>
            </a:extLst>
          </p:cNvPr>
          <p:cNvSpPr/>
          <p:nvPr/>
        </p:nvSpPr>
        <p:spPr>
          <a:xfrm>
            <a:off x="2248302" y="4151243"/>
            <a:ext cx="2071915" cy="2071915"/>
          </a:xfrm>
          <a:prstGeom prst="quadArrow">
            <a:avLst>
              <a:gd name="adj1" fmla="val 12680"/>
              <a:gd name="adj2" fmla="val 22500"/>
              <a:gd name="adj3" fmla="val 1759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16F42-C279-8BC8-EFE9-77FC79B9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62" y="1600897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2D0ADB-C0E6-7CFC-D0A1-D60BF2FBCE8B}"/>
              </a:ext>
            </a:extLst>
          </p:cNvPr>
          <p:cNvGrpSpPr/>
          <p:nvPr/>
        </p:nvGrpSpPr>
        <p:grpSpPr>
          <a:xfrm>
            <a:off x="1661436" y="3895344"/>
            <a:ext cx="3437195" cy="2338134"/>
            <a:chOff x="1661436" y="3895344"/>
            <a:chExt cx="3437195" cy="233813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BE1A897-1435-A9A6-A8DC-8EC461CC7751}"/>
                </a:ext>
              </a:extLst>
            </p:cNvPr>
            <p:cNvSpPr/>
            <p:nvPr/>
          </p:nvSpPr>
          <p:spPr>
            <a:xfrm rot="10800000">
              <a:off x="4257383" y="476402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623CD6F-0023-5FE6-CCE2-54076FB7BCCC}"/>
                </a:ext>
              </a:extLst>
            </p:cNvPr>
            <p:cNvSpPr/>
            <p:nvPr/>
          </p:nvSpPr>
          <p:spPr>
            <a:xfrm rot="16200000">
              <a:off x="2859024" y="5501958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9D5379B-9A0C-904E-DDB0-E2E6642B338D}"/>
                </a:ext>
              </a:extLst>
            </p:cNvPr>
            <p:cNvSpPr/>
            <p:nvPr/>
          </p:nvSpPr>
          <p:spPr>
            <a:xfrm rot="5400000">
              <a:off x="2872958" y="400507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A064A02-EA1B-5D96-D153-5926DC3CFE4E}"/>
                </a:ext>
              </a:extLst>
            </p:cNvPr>
            <p:cNvSpPr/>
            <p:nvPr/>
          </p:nvSpPr>
          <p:spPr>
            <a:xfrm>
              <a:off x="1661436" y="473659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802B690-47D4-ADDB-C664-300DCD3FB273}"/>
              </a:ext>
            </a:extLst>
          </p:cNvPr>
          <p:cNvSpPr/>
          <p:nvPr/>
        </p:nvSpPr>
        <p:spPr>
          <a:xfrm>
            <a:off x="0" y="26000"/>
            <a:ext cx="4267200" cy="342425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C7AD11-FA23-E4D2-9113-13F0B569A4A8}"/>
              </a:ext>
            </a:extLst>
          </p:cNvPr>
          <p:cNvSpPr/>
          <p:nvPr/>
        </p:nvSpPr>
        <p:spPr>
          <a:xfrm rot="10800000">
            <a:off x="4292553" y="-226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E1B062-C9A3-D719-0CE4-F987FD3A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8" y="392187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258CF3-3415-11C7-3B7E-2B98C10EA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317" y="4721609"/>
            <a:ext cx="6173061" cy="11050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8C0774-C56B-8002-5350-E297DE0E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5" y="4563172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7990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8B922-104A-5B62-264E-B312BA103767}"/>
              </a:ext>
            </a:extLst>
          </p:cNvPr>
          <p:cNvSpPr/>
          <p:nvPr/>
        </p:nvSpPr>
        <p:spPr>
          <a:xfrm>
            <a:off x="-9342" y="0"/>
            <a:ext cx="2520894" cy="35661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AECFB-AC97-5726-9F9A-4BE603CD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6616"/>
            <a:ext cx="8217408" cy="11907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65E3991-61B6-E818-2180-5D3D3DB10A18}"/>
              </a:ext>
            </a:extLst>
          </p:cNvPr>
          <p:cNvSpPr/>
          <p:nvPr/>
        </p:nvSpPr>
        <p:spPr>
          <a:xfrm rot="10800000">
            <a:off x="8217408" y="64111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251199-EE86-53B5-D615-1D6FBE57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51729"/>
            <a:ext cx="821740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1FCD1-2783-0EAB-07E4-304354BA1BC2}"/>
              </a:ext>
            </a:extLst>
          </p:cNvPr>
          <p:cNvSpPr/>
          <p:nvPr/>
        </p:nvSpPr>
        <p:spPr>
          <a:xfrm>
            <a:off x="2523744" y="-1"/>
            <a:ext cx="1743456" cy="3409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5D6F2-24FC-CFFC-257B-F42AECE96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42479" y="1832415"/>
            <a:ext cx="859611" cy="65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A8B36-8CAD-0FBD-3254-222B2AEC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21100" y="1825794"/>
            <a:ext cx="845605" cy="6576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64A7D5-CFA9-83C4-EDB0-E4FCA1DBEA37}"/>
              </a:ext>
            </a:extLst>
          </p:cNvPr>
          <p:cNvSpPr/>
          <p:nvPr/>
        </p:nvSpPr>
        <p:spPr>
          <a:xfrm rot="16200000">
            <a:off x="5423439" y="185991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3D76CA-BE85-5A0D-E2B2-F9D6EBEE4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40978"/>
            <a:ext cx="681132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5D0760-C962-1966-ACD3-76D6BCDED149}"/>
              </a:ext>
            </a:extLst>
          </p:cNvPr>
          <p:cNvSpPr/>
          <p:nvPr/>
        </p:nvSpPr>
        <p:spPr>
          <a:xfrm>
            <a:off x="2511552" y="10630"/>
            <a:ext cx="1755648" cy="1929384"/>
          </a:xfrm>
          <a:prstGeom prst="rect">
            <a:avLst/>
          </a:prstGeom>
          <a:solidFill>
            <a:schemeClr val="accent1">
              <a:alpha val="2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157E60-B9C8-4A4E-E94C-6AB56E2D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94" y="348597"/>
            <a:ext cx="2962656" cy="2688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8BDB3A-5A22-FC3C-25B6-AAF9DC6BA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038" y="348596"/>
            <a:ext cx="2962656" cy="2688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8B238D-5B12-B0B8-C09A-9F5CEC44B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901" y="0"/>
            <a:ext cx="1791591" cy="1791591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D6E513-2538-9640-EDF0-43C24B45BA9A}"/>
              </a:ext>
            </a:extLst>
          </p:cNvPr>
          <p:cNvSpPr/>
          <p:nvPr/>
        </p:nvSpPr>
        <p:spPr>
          <a:xfrm rot="19523257">
            <a:off x="4561485" y="10073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06435C-D1D3-4A63-6737-DFDA28F89E1F}"/>
              </a:ext>
            </a:extLst>
          </p:cNvPr>
          <p:cNvSpPr/>
          <p:nvPr/>
        </p:nvSpPr>
        <p:spPr>
          <a:xfrm rot="16200000">
            <a:off x="3567448" y="108150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93FEA2D-5164-785D-CAB0-B2BBF8A77D32}"/>
              </a:ext>
            </a:extLst>
          </p:cNvPr>
          <p:cNvSpPr/>
          <p:nvPr/>
        </p:nvSpPr>
        <p:spPr>
          <a:xfrm rot="16200000">
            <a:off x="3002750" y="206772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2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4171AA-1D85-29DD-AB8A-49C8F4E59A80}"/>
              </a:ext>
            </a:extLst>
          </p:cNvPr>
          <p:cNvSpPr/>
          <p:nvPr/>
        </p:nvSpPr>
        <p:spPr>
          <a:xfrm>
            <a:off x="0" y="356616"/>
            <a:ext cx="2548128" cy="230428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AE624-2CBA-B272-D121-71F8988F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8" y="36907"/>
            <a:ext cx="7595968" cy="678418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1E27E44-8999-1C9A-ADF1-3DB06F2B0C4E}"/>
              </a:ext>
            </a:extLst>
          </p:cNvPr>
          <p:cNvGrpSpPr/>
          <p:nvPr/>
        </p:nvGrpSpPr>
        <p:grpSpPr>
          <a:xfrm>
            <a:off x="1627280" y="3209544"/>
            <a:ext cx="1469488" cy="621792"/>
            <a:chOff x="1627280" y="3209544"/>
            <a:chExt cx="1469488" cy="6217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1AB8D4-3EFB-7FCD-5253-2D662A9D51B2}"/>
                </a:ext>
              </a:extLst>
            </p:cNvPr>
            <p:cNvSpPr/>
            <p:nvPr/>
          </p:nvSpPr>
          <p:spPr>
            <a:xfrm>
              <a:off x="2548128" y="3246120"/>
              <a:ext cx="548640" cy="54864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9E73379-7F70-AA08-810E-237ED06C340A}"/>
                </a:ext>
              </a:extLst>
            </p:cNvPr>
            <p:cNvSpPr/>
            <p:nvPr/>
          </p:nvSpPr>
          <p:spPr>
            <a:xfrm>
              <a:off x="1627280" y="320954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612FE3-418F-EF25-D7ED-5DD250E76B2E}"/>
              </a:ext>
            </a:extLst>
          </p:cNvPr>
          <p:cNvSpPr/>
          <p:nvPr/>
        </p:nvSpPr>
        <p:spPr>
          <a:xfrm>
            <a:off x="2548128" y="36906"/>
            <a:ext cx="801166" cy="467225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7E1B3-4909-1B83-53D3-482F1F9479FB}"/>
              </a:ext>
            </a:extLst>
          </p:cNvPr>
          <p:cNvSpPr/>
          <p:nvPr/>
        </p:nvSpPr>
        <p:spPr>
          <a:xfrm>
            <a:off x="3369335" y="36906"/>
            <a:ext cx="841248" cy="467225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1B6E8-58A8-2326-8929-323B948374B6}"/>
              </a:ext>
            </a:extLst>
          </p:cNvPr>
          <p:cNvSpPr/>
          <p:nvPr/>
        </p:nvSpPr>
        <p:spPr>
          <a:xfrm>
            <a:off x="4194048" y="2111932"/>
            <a:ext cx="5376672" cy="219489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B3D987-E233-D19A-2816-7E19AFA82599}"/>
              </a:ext>
            </a:extLst>
          </p:cNvPr>
          <p:cNvSpPr/>
          <p:nvPr/>
        </p:nvSpPr>
        <p:spPr>
          <a:xfrm>
            <a:off x="1627280" y="18010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BA2B20-6970-CBC3-F55E-68ED38680D1C}"/>
              </a:ext>
            </a:extLst>
          </p:cNvPr>
          <p:cNvSpPr/>
          <p:nvPr/>
        </p:nvSpPr>
        <p:spPr>
          <a:xfrm rot="10800000">
            <a:off x="4267200" y="780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BED5A7-91CA-08A4-2DB0-061CEBA74D3D}"/>
              </a:ext>
            </a:extLst>
          </p:cNvPr>
          <p:cNvSpPr/>
          <p:nvPr/>
        </p:nvSpPr>
        <p:spPr>
          <a:xfrm rot="5400000">
            <a:off x="5620512" y="136754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192EE5-D1FA-A89E-7C21-D8AADD3F41DC}"/>
              </a:ext>
            </a:extLst>
          </p:cNvPr>
          <p:cNvSpPr/>
          <p:nvPr/>
        </p:nvSpPr>
        <p:spPr>
          <a:xfrm>
            <a:off x="1606784" y="45994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D42CD1-50BC-3213-683B-F97BB8E2E748}"/>
              </a:ext>
            </a:extLst>
          </p:cNvPr>
          <p:cNvSpPr/>
          <p:nvPr/>
        </p:nvSpPr>
        <p:spPr>
          <a:xfrm>
            <a:off x="2563388" y="4708994"/>
            <a:ext cx="6641572" cy="12210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4508DF-3283-34F7-52BC-3AA76818B5BE}"/>
              </a:ext>
            </a:extLst>
          </p:cNvPr>
          <p:cNvSpPr/>
          <p:nvPr/>
        </p:nvSpPr>
        <p:spPr>
          <a:xfrm rot="16200000">
            <a:off x="875264" y="277661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9E8AD-6C56-4B75-9AF2-6CE30D702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348" y="4869331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9" grpId="0" animBg="1"/>
      <p:bldP spid="22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0B74AF-B89E-B7CC-380F-F185BA1B01B4}"/>
              </a:ext>
            </a:extLst>
          </p:cNvPr>
          <p:cNvSpPr/>
          <p:nvPr/>
        </p:nvSpPr>
        <p:spPr>
          <a:xfrm>
            <a:off x="4230624" y="16674"/>
            <a:ext cx="7315200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03483E4-F2F9-530B-B574-34CF4D1A37EC}"/>
              </a:ext>
            </a:extLst>
          </p:cNvPr>
          <p:cNvSpPr/>
          <p:nvPr/>
        </p:nvSpPr>
        <p:spPr>
          <a:xfrm>
            <a:off x="3388734" y="375818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6A4D7-967C-185C-253A-998F542B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45" y="1931308"/>
            <a:ext cx="1499616" cy="444027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0FC24-BC1F-60BA-CFFE-C229F48FB3AA}"/>
              </a:ext>
            </a:extLst>
          </p:cNvPr>
          <p:cNvSpPr/>
          <p:nvPr/>
        </p:nvSpPr>
        <p:spPr>
          <a:xfrm>
            <a:off x="4246345" y="2770632"/>
            <a:ext cx="752375" cy="358968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985BD-5DD6-2341-7716-3CB7EF90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82" y="4782312"/>
            <a:ext cx="1791591" cy="1791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CDE924-B442-E39F-FC39-8A07ABA34C62}"/>
              </a:ext>
            </a:extLst>
          </p:cNvPr>
          <p:cNvSpPr/>
          <p:nvPr/>
        </p:nvSpPr>
        <p:spPr>
          <a:xfrm>
            <a:off x="4229982" y="-5945"/>
            <a:ext cx="621792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D49D0D-D55C-6E9D-03AF-7315BD7FA17B}"/>
              </a:ext>
            </a:extLst>
          </p:cNvPr>
          <p:cNvSpPr/>
          <p:nvPr/>
        </p:nvSpPr>
        <p:spPr>
          <a:xfrm rot="16200000">
            <a:off x="4126992" y="203911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707F9-61C8-1F94-F14B-354BCAA6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72" y="16674"/>
            <a:ext cx="914528" cy="593490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F4336DA-91FC-2C53-6CA4-46114D7A8B01}"/>
              </a:ext>
            </a:extLst>
          </p:cNvPr>
          <p:cNvSpPr/>
          <p:nvPr/>
        </p:nvSpPr>
        <p:spPr>
          <a:xfrm rot="14211367">
            <a:off x="-269250" y="2756807"/>
            <a:ext cx="1981733" cy="30753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2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11" grpId="0" animBg="1"/>
      <p:bldP spid="12" grpId="0" animBg="1"/>
      <p:bldP spid="12" grpId="1" animBg="1"/>
      <p:bldP spid="15" grpId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ED163E-4EF5-2AB1-655C-E1E7D506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24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254F29-438A-5ECD-ABC3-E47C2F11B996}"/>
              </a:ext>
            </a:extLst>
          </p:cNvPr>
          <p:cNvSpPr/>
          <p:nvPr/>
        </p:nvSpPr>
        <p:spPr>
          <a:xfrm>
            <a:off x="5021830" y="-4841"/>
            <a:ext cx="635258" cy="28437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9ED07C-8B85-67D5-C87E-2CDA75F8B6CC}"/>
              </a:ext>
            </a:extLst>
          </p:cNvPr>
          <p:cNvSpPr/>
          <p:nvPr/>
        </p:nvSpPr>
        <p:spPr>
          <a:xfrm rot="16200000">
            <a:off x="6043783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0FF9B4-E089-8F68-0B42-E116DA948AF5}"/>
              </a:ext>
            </a:extLst>
          </p:cNvPr>
          <p:cNvSpPr/>
          <p:nvPr/>
        </p:nvSpPr>
        <p:spPr>
          <a:xfrm rot="16200000">
            <a:off x="7713121" y="323953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EC64A9A-EEA4-3E34-3C17-973C50572FA6}"/>
              </a:ext>
            </a:extLst>
          </p:cNvPr>
          <p:cNvSpPr/>
          <p:nvPr/>
        </p:nvSpPr>
        <p:spPr>
          <a:xfrm rot="16200000">
            <a:off x="4942198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65804B-919B-D24D-A8F4-13F0E33266F6}"/>
              </a:ext>
            </a:extLst>
          </p:cNvPr>
          <p:cNvSpPr/>
          <p:nvPr/>
        </p:nvSpPr>
        <p:spPr>
          <a:xfrm rot="16200000">
            <a:off x="3223938" y="4257077"/>
            <a:ext cx="1792223" cy="28237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8513DD-05AC-881E-2313-4C20B3447438}"/>
              </a:ext>
            </a:extLst>
          </p:cNvPr>
          <p:cNvGrpSpPr/>
          <p:nvPr/>
        </p:nvGrpSpPr>
        <p:grpSpPr>
          <a:xfrm>
            <a:off x="106354" y="4895661"/>
            <a:ext cx="6845078" cy="1189006"/>
            <a:chOff x="2292095" y="2668147"/>
            <a:chExt cx="5011913" cy="870581"/>
          </a:xfrm>
          <a:solidFill>
            <a:srgbClr val="FFFFCC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C0C743-EFBE-8FCC-CF91-A23D5FA7B6A3}"/>
                </a:ext>
              </a:extLst>
            </p:cNvPr>
            <p:cNvSpPr/>
            <p:nvPr/>
          </p:nvSpPr>
          <p:spPr>
            <a:xfrm>
              <a:off x="2292095" y="2668147"/>
              <a:ext cx="5011913" cy="8705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8068B7-91BC-895B-2D7F-E247EE98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8865" y="2812884"/>
              <a:ext cx="4658375" cy="581106"/>
            </a:xfrm>
            <a:prstGeom prst="rect">
              <a:avLst/>
            </a:prstGeom>
            <a:grp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9DF9E9B-7B99-956B-BE6D-CF382BE05EDC}"/>
              </a:ext>
            </a:extLst>
          </p:cNvPr>
          <p:cNvSpPr/>
          <p:nvPr/>
        </p:nvSpPr>
        <p:spPr>
          <a:xfrm>
            <a:off x="4888992" y="1709928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9C96E7-7EB5-7590-83BD-9A2DAE86922D}"/>
              </a:ext>
            </a:extLst>
          </p:cNvPr>
          <p:cNvGrpSpPr/>
          <p:nvPr/>
        </p:nvGrpSpPr>
        <p:grpSpPr>
          <a:xfrm>
            <a:off x="-12192" y="2843784"/>
            <a:ext cx="1365607" cy="1316736"/>
            <a:chOff x="0" y="2843784"/>
            <a:chExt cx="1365607" cy="13167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48B4BA-9D84-2706-0477-277B106CC41F}"/>
                </a:ext>
              </a:extLst>
            </p:cNvPr>
            <p:cNvSpPr/>
            <p:nvPr/>
          </p:nvSpPr>
          <p:spPr>
            <a:xfrm>
              <a:off x="0" y="2843784"/>
              <a:ext cx="499872" cy="131673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646F014-736B-093A-63C4-767EE1FB39ED}"/>
                </a:ext>
              </a:extLst>
            </p:cNvPr>
            <p:cNvSpPr/>
            <p:nvPr/>
          </p:nvSpPr>
          <p:spPr>
            <a:xfrm rot="10800000">
              <a:off x="524359" y="3191256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70410BB-B7C3-BEB0-DA01-A480646FA5AF}"/>
              </a:ext>
            </a:extLst>
          </p:cNvPr>
          <p:cNvSpPr/>
          <p:nvPr/>
        </p:nvSpPr>
        <p:spPr>
          <a:xfrm>
            <a:off x="5021830" y="2235514"/>
            <a:ext cx="710921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81700-BCB2-A908-44B0-56455EB70F4C}"/>
              </a:ext>
            </a:extLst>
          </p:cNvPr>
          <p:cNvSpPr/>
          <p:nvPr/>
        </p:nvSpPr>
        <p:spPr>
          <a:xfrm>
            <a:off x="3971334" y="158340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261B57-A1A6-FDC1-0B48-B8A0D78B7CFC}"/>
              </a:ext>
            </a:extLst>
          </p:cNvPr>
          <p:cNvSpPr/>
          <p:nvPr/>
        </p:nvSpPr>
        <p:spPr>
          <a:xfrm>
            <a:off x="6205728" y="0"/>
            <a:ext cx="523366" cy="28389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F4BFEF-9BF7-6F3C-F2EE-4A835DA4553C}"/>
              </a:ext>
            </a:extLst>
          </p:cNvPr>
          <p:cNvSpPr/>
          <p:nvPr/>
        </p:nvSpPr>
        <p:spPr>
          <a:xfrm>
            <a:off x="7851647" y="0"/>
            <a:ext cx="548641" cy="284378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EBAACD-2B0B-C5A9-7DBB-EC5C6872810B}"/>
              </a:ext>
            </a:extLst>
          </p:cNvPr>
          <p:cNvSpPr/>
          <p:nvPr/>
        </p:nvSpPr>
        <p:spPr>
          <a:xfrm>
            <a:off x="962324" y="3058821"/>
            <a:ext cx="3707212" cy="4579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104016-DEF0-8907-2FC5-86FCDA8A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665" y="1692036"/>
            <a:ext cx="1791591" cy="179159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E2B5F0-6AB3-70B4-6026-DA3AD568440A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3" grpId="0" animBg="1"/>
      <p:bldP spid="3" grpId="1" animBg="1"/>
      <p:bldP spid="8" grpId="0" animBg="1"/>
      <p:bldP spid="8" grpId="1" animBg="1"/>
      <p:bldP spid="11" grpId="0" animBg="1"/>
      <p:bldP spid="11" grpId="2" animBg="1"/>
      <p:bldP spid="16" grpId="0" animBg="1"/>
      <p:bldP spid="16" grpId="1" animBg="1"/>
      <p:bldP spid="17" grpId="0" animBg="1"/>
      <p:bldP spid="17" grpId="2" animBg="1"/>
      <p:bldP spid="19" grpId="0" animBg="1"/>
      <p:bldP spid="19" grpId="1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A7A1BC-A577-1EFC-A30B-5E159F76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72"/>
            <a:ext cx="12192000" cy="67517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29A3F-2693-B67F-DC25-2CFAACCFCAC1}"/>
              </a:ext>
            </a:extLst>
          </p:cNvPr>
          <p:cNvSpPr/>
          <p:nvPr/>
        </p:nvSpPr>
        <p:spPr>
          <a:xfrm>
            <a:off x="5035296" y="46923"/>
            <a:ext cx="617421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37FDE73-458D-560F-1AE8-5A71AE396134}"/>
              </a:ext>
            </a:extLst>
          </p:cNvPr>
          <p:cNvSpPr/>
          <p:nvPr/>
        </p:nvSpPr>
        <p:spPr>
          <a:xfrm rot="16200000">
            <a:off x="773076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6FBD23-9528-E1DD-2881-08AA153A5339}"/>
              </a:ext>
            </a:extLst>
          </p:cNvPr>
          <p:cNvSpPr/>
          <p:nvPr/>
        </p:nvSpPr>
        <p:spPr>
          <a:xfrm rot="16200000">
            <a:off x="8816269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C751F08-5643-E79D-5211-2EE17C198D38}"/>
              </a:ext>
            </a:extLst>
          </p:cNvPr>
          <p:cNvSpPr/>
          <p:nvPr/>
        </p:nvSpPr>
        <p:spPr>
          <a:xfrm rot="16200000">
            <a:off x="1100725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47BD7E-C309-FAAF-EB7F-08F58BE391EE}"/>
              </a:ext>
            </a:extLst>
          </p:cNvPr>
          <p:cNvSpPr/>
          <p:nvPr/>
        </p:nvSpPr>
        <p:spPr>
          <a:xfrm rot="16200000">
            <a:off x="11470530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9DC4D4-B26B-DE5D-9F14-BFC5A70E013D}"/>
              </a:ext>
            </a:extLst>
          </p:cNvPr>
          <p:cNvSpPr/>
          <p:nvPr/>
        </p:nvSpPr>
        <p:spPr>
          <a:xfrm>
            <a:off x="4888992" y="1783080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2D22CE-9247-5C79-3310-37F08921ECE7}"/>
              </a:ext>
            </a:extLst>
          </p:cNvPr>
          <p:cNvSpPr/>
          <p:nvPr/>
        </p:nvSpPr>
        <p:spPr>
          <a:xfrm>
            <a:off x="4007918" y="165506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3D0506-B165-708D-4EBC-50EF779F6C41}"/>
              </a:ext>
            </a:extLst>
          </p:cNvPr>
          <p:cNvSpPr/>
          <p:nvPr/>
        </p:nvSpPr>
        <p:spPr>
          <a:xfrm>
            <a:off x="7888224" y="46923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642A3-7DD6-8B46-0098-481633C518DC}"/>
              </a:ext>
            </a:extLst>
          </p:cNvPr>
          <p:cNvSpPr/>
          <p:nvPr/>
        </p:nvSpPr>
        <p:spPr>
          <a:xfrm>
            <a:off x="8925997" y="46922"/>
            <a:ext cx="566928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87BDF-8672-CE53-D5ED-EE6FA3C55BD1}"/>
              </a:ext>
            </a:extLst>
          </p:cNvPr>
          <p:cNvSpPr/>
          <p:nvPr/>
        </p:nvSpPr>
        <p:spPr>
          <a:xfrm>
            <a:off x="11106640" y="52510"/>
            <a:ext cx="548912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5605B5-6E66-F034-542E-C10E16FDA6B6}"/>
              </a:ext>
            </a:extLst>
          </p:cNvPr>
          <p:cNvSpPr/>
          <p:nvPr/>
        </p:nvSpPr>
        <p:spPr>
          <a:xfrm>
            <a:off x="11640185" y="46922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E8D4A54-11BF-F67D-1680-D5B6A36C8427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FA89F6-D9C0-5C38-EE49-FDE1D7044032}"/>
              </a:ext>
            </a:extLst>
          </p:cNvPr>
          <p:cNvGrpSpPr/>
          <p:nvPr/>
        </p:nvGrpSpPr>
        <p:grpSpPr>
          <a:xfrm>
            <a:off x="865633" y="3344334"/>
            <a:ext cx="4023359" cy="1118849"/>
            <a:chOff x="865633" y="3344334"/>
            <a:chExt cx="4023359" cy="1118849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D098307-6915-B1A8-C571-B19A168CBEBF}"/>
                </a:ext>
              </a:extLst>
            </p:cNvPr>
            <p:cNvSpPr/>
            <p:nvPr/>
          </p:nvSpPr>
          <p:spPr>
            <a:xfrm rot="16200000">
              <a:off x="3175623" y="3665396"/>
              <a:ext cx="924497" cy="282374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860E7D-A3DD-62A6-E1BB-8755DEE3F4E7}"/>
                </a:ext>
              </a:extLst>
            </p:cNvPr>
            <p:cNvGrpSpPr/>
            <p:nvPr/>
          </p:nvGrpSpPr>
          <p:grpSpPr>
            <a:xfrm>
              <a:off x="865633" y="3884997"/>
              <a:ext cx="4023359" cy="578186"/>
              <a:chOff x="609600" y="2993710"/>
              <a:chExt cx="4023359" cy="578186"/>
            </a:xfrm>
            <a:solidFill>
              <a:srgbClr val="FFFFCC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A6A3AA-8D89-690C-DFAB-039E77A7392D}"/>
                  </a:ext>
                </a:extLst>
              </p:cNvPr>
              <p:cNvSpPr/>
              <p:nvPr/>
            </p:nvSpPr>
            <p:spPr>
              <a:xfrm>
                <a:off x="609600" y="2993710"/>
                <a:ext cx="4023359" cy="57818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B6101E1-95A2-B1F8-8387-EC813FFFE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250" y="3139908"/>
                <a:ext cx="3820058" cy="285790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7523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1" grpId="0" animBg="1"/>
      <p:bldP spid="3" grpId="0" animBg="1"/>
      <p:bldP spid="3" grpId="1" animBg="1"/>
      <p:bldP spid="7" grpId="0" animBg="1"/>
      <p:bldP spid="7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24326-E428-BDD7-FFD9-56EE650C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" y="-538"/>
            <a:ext cx="12161600" cy="597024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69AA9DF-DDD8-1EDD-C777-407638A10804}"/>
              </a:ext>
            </a:extLst>
          </p:cNvPr>
          <p:cNvSpPr/>
          <p:nvPr/>
        </p:nvSpPr>
        <p:spPr>
          <a:xfrm rot="16200000">
            <a:off x="5254752" y="35387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469E46D-230F-C2D1-C138-90DFDB986FB0}"/>
              </a:ext>
            </a:extLst>
          </p:cNvPr>
          <p:cNvSpPr/>
          <p:nvPr/>
        </p:nvSpPr>
        <p:spPr>
          <a:xfrm rot="16200000">
            <a:off x="7453916" y="346064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0CDC591-2048-1D8D-0F08-F7119545E2EE}"/>
              </a:ext>
            </a:extLst>
          </p:cNvPr>
          <p:cNvSpPr/>
          <p:nvPr/>
        </p:nvSpPr>
        <p:spPr>
          <a:xfrm rot="16200000">
            <a:off x="7456948" y="489204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074907AA-4BA9-7E21-FBBE-D4D753418CD2}"/>
              </a:ext>
            </a:extLst>
          </p:cNvPr>
          <p:cNvSpPr/>
          <p:nvPr/>
        </p:nvSpPr>
        <p:spPr>
          <a:xfrm>
            <a:off x="5364480" y="2235514"/>
            <a:ext cx="676656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FFD18-4ECA-82C2-FA0F-7EA421D4DC4C}"/>
              </a:ext>
            </a:extLst>
          </p:cNvPr>
          <p:cNvSpPr/>
          <p:nvPr/>
        </p:nvSpPr>
        <p:spPr>
          <a:xfrm>
            <a:off x="5357927" y="7006"/>
            <a:ext cx="701498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A98CA-D433-ED79-026B-298DEA048917}"/>
              </a:ext>
            </a:extLst>
          </p:cNvPr>
          <p:cNvSpPr/>
          <p:nvPr/>
        </p:nvSpPr>
        <p:spPr>
          <a:xfrm>
            <a:off x="7565628" y="7006"/>
            <a:ext cx="581939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5050BE-1970-3034-1825-010AB6D81C0D}"/>
              </a:ext>
            </a:extLst>
          </p:cNvPr>
          <p:cNvSpPr/>
          <p:nvPr/>
        </p:nvSpPr>
        <p:spPr>
          <a:xfrm rot="16200000">
            <a:off x="5254752" y="489203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F469CB-472A-F0C3-74E4-F90267F44191}"/>
              </a:ext>
            </a:extLst>
          </p:cNvPr>
          <p:cNvSpPr/>
          <p:nvPr/>
        </p:nvSpPr>
        <p:spPr>
          <a:xfrm rot="5400000">
            <a:off x="-109728" y="234524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D9758-46F6-532A-061D-DB8E4F02994F}"/>
              </a:ext>
            </a:extLst>
          </p:cNvPr>
          <p:cNvSpPr txBox="1"/>
          <p:nvPr/>
        </p:nvSpPr>
        <p:spPr>
          <a:xfrm>
            <a:off x="0" y="6099048"/>
            <a:ext cx="753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even more “Children” - System Internal 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53C2-0E96-7397-272F-B7118E673800}"/>
              </a:ext>
            </a:extLst>
          </p:cNvPr>
          <p:cNvSpPr/>
          <p:nvPr/>
        </p:nvSpPr>
        <p:spPr>
          <a:xfrm>
            <a:off x="1085088" y="3312925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039A80-2915-DFE3-B7AD-765A9660FA21}"/>
              </a:ext>
            </a:extLst>
          </p:cNvPr>
          <p:cNvSpPr/>
          <p:nvPr/>
        </p:nvSpPr>
        <p:spPr>
          <a:xfrm>
            <a:off x="1094689" y="4925481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73AB64-56AF-707B-0D9F-45C01F78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249" y="3138424"/>
            <a:ext cx="1791591" cy="17915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0F48C51-25F6-E757-3CCC-7353C58579AD}"/>
              </a:ext>
            </a:extLst>
          </p:cNvPr>
          <p:cNvGrpSpPr/>
          <p:nvPr/>
        </p:nvGrpSpPr>
        <p:grpSpPr>
          <a:xfrm>
            <a:off x="475023" y="3273091"/>
            <a:ext cx="1584391" cy="1985140"/>
            <a:chOff x="475023" y="3273091"/>
            <a:chExt cx="1584391" cy="198514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FADE2-2660-C752-E9C9-0D186A5433EE}"/>
                </a:ext>
              </a:extLst>
            </p:cNvPr>
            <p:cNvSpPr/>
            <p:nvPr/>
          </p:nvSpPr>
          <p:spPr>
            <a:xfrm>
              <a:off x="1357916" y="3273091"/>
              <a:ext cx="701498" cy="36895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0D949-0CF7-0EF9-EBCB-8E327C6E9A6B}"/>
                </a:ext>
              </a:extLst>
            </p:cNvPr>
            <p:cNvSpPr/>
            <p:nvPr/>
          </p:nvSpPr>
          <p:spPr>
            <a:xfrm>
              <a:off x="1357916" y="4889275"/>
              <a:ext cx="701498" cy="36895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DAC3E4-1A2E-85AA-2C4A-75F7F08E4950}"/>
                </a:ext>
              </a:extLst>
            </p:cNvPr>
            <p:cNvSpPr/>
            <p:nvPr/>
          </p:nvSpPr>
          <p:spPr>
            <a:xfrm>
              <a:off x="475023" y="4697921"/>
              <a:ext cx="701498" cy="36895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14D5CF-5A91-4A94-5CCD-1A46CFFB3754}"/>
                </a:ext>
              </a:extLst>
            </p:cNvPr>
            <p:cNvSpPr/>
            <p:nvPr/>
          </p:nvSpPr>
          <p:spPr>
            <a:xfrm>
              <a:off x="475023" y="3281234"/>
              <a:ext cx="701498" cy="36895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2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16" grpId="0"/>
      <p:bldP spid="7" grpId="0" animBg="1"/>
      <p:bldP spid="7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Waits - time &amp; count		 				++++++</a:t>
            </a:r>
          </a:p>
          <a:p>
            <a:r>
              <a:rPr lang="en-US" dirty="0"/>
              <a:t>Missing Index Advantage						+++++</a:t>
            </a:r>
          </a:p>
          <a:p>
            <a:r>
              <a:rPr lang="en-US" dirty="0"/>
              <a:t>Memory Buffer Percent of Index (exclude InMemory)		+++++</a:t>
            </a:r>
          </a:p>
          <a:p>
            <a:r>
              <a:rPr lang="en-US" dirty="0"/>
              <a:t>Locks - Count, Promotion Attempts, Promotion Fails		++++</a:t>
            </a:r>
          </a:p>
          <a:p>
            <a:r>
              <a:rPr lang="en-US" dirty="0"/>
              <a:t>Page Splits, Merges							++++</a:t>
            </a:r>
          </a:p>
          <a:p>
            <a:r>
              <a:rPr lang="en-US" dirty="0"/>
              <a:t>Heap Forwarded Fetch							++++</a:t>
            </a:r>
          </a:p>
          <a:p>
            <a:r>
              <a:rPr lang="en-US" dirty="0"/>
              <a:t>Writes - Operations, Usage						+++</a:t>
            </a:r>
          </a:p>
          <a:p>
            <a:r>
              <a:rPr lang="en-US" dirty="0"/>
              <a:t>Reads - Scans &amp; Lookups % of all reads				++</a:t>
            </a:r>
          </a:p>
          <a:p>
            <a:r>
              <a:rPr lang="en-US" dirty="0"/>
              <a:t>LOB - Fetch, Overflow Fetch, Value pull in/push off row		++</a:t>
            </a:r>
          </a:p>
          <a:p>
            <a:r>
              <a:rPr lang="en-US" dirty="0"/>
              <a:t>Read to Write Ratio - Operations, Usage				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Prioritizing – (Parent) Table Share of Metric</a:t>
            </a:r>
          </a:p>
        </p:txBody>
      </p:sp>
    </p:spTree>
    <p:extLst>
      <p:ext uri="{BB962C8B-B14F-4D97-AF65-F5344CB8AC3E}">
        <p14:creationId xmlns:p14="http://schemas.microsoft.com/office/powerpoint/2010/main" val="14620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03F76B-9B1D-7268-5DB1-CA27DC449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4476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Please Visit and Thank Our Sponsors!</a:t>
            </a:r>
          </a:p>
        </p:txBody>
      </p:sp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62ECC255-FCEE-7006-ED9B-B389C9D6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928" y="832104"/>
            <a:ext cx="3028950" cy="1514475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962813-F51F-8999-0623-FDAA41990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24" y="3919226"/>
            <a:ext cx="3255363" cy="78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D3AB6-FFE7-7F01-4BD2-8112E0BF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82" y="930532"/>
            <a:ext cx="2893649" cy="144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27726-BC56-9FEF-1D3E-479544CD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93" y="1045953"/>
            <a:ext cx="2796473" cy="113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DAB8D-0B25-6602-E299-08EC8B4F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10" y="2572775"/>
            <a:ext cx="2643994" cy="7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3E660-ABB6-30EA-150C-7B5919A0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45" y="2527247"/>
            <a:ext cx="3622571" cy="8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F5CC14-2163-E36E-E38F-6F21FEDFB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55" y="3599033"/>
            <a:ext cx="2762490" cy="120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ompare ProActive vs Heimdall Data vs Datawarehouse.io for HubSpot">
            <a:extLst>
              <a:ext uri="{FF2B5EF4-FFF2-40B4-BE49-F238E27FC236}">
                <a16:creationId xmlns:a16="http://schemas.microsoft.com/office/drawing/2014/main" id="{142770A9-78D9-5FC9-55C1-6E8CACEDA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35" y="2012659"/>
            <a:ext cx="1847330" cy="184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D12447-E611-DD46-3A46-E7D3491BD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35" y="4005963"/>
            <a:ext cx="3934267" cy="8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031FD0-C302-BECF-BED4-4DFAC70F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2" y="4975279"/>
            <a:ext cx="1494111" cy="153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2E448D-8F4B-B7FA-7FC4-5FCA1E45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82" y="5318948"/>
            <a:ext cx="3062845" cy="7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AE35E4-0E5B-4EE2-5FF9-FC95A75BA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97" y="5300086"/>
            <a:ext cx="2523605" cy="7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E1C02F1A-1251-9804-6B29-EB16F271A8CD}"/>
              </a:ext>
            </a:extLst>
          </p:cNvPr>
          <p:cNvSpPr/>
          <p:nvPr/>
        </p:nvSpPr>
        <p:spPr>
          <a:xfrm rot="10800000">
            <a:off x="2521712" y="197870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97B11-6BCE-6B20-09EC-381598E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67" y="11684"/>
            <a:ext cx="7857651" cy="62345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803169-A035-D658-7584-7E9E2A09BE42}"/>
              </a:ext>
            </a:extLst>
          </p:cNvPr>
          <p:cNvSpPr/>
          <p:nvPr/>
        </p:nvSpPr>
        <p:spPr>
          <a:xfrm>
            <a:off x="14223" y="356616"/>
            <a:ext cx="2523744" cy="22438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FD32-594A-E2AD-8D00-A70E50F1AF02}"/>
              </a:ext>
            </a:extLst>
          </p:cNvPr>
          <p:cNvSpPr/>
          <p:nvPr/>
        </p:nvSpPr>
        <p:spPr>
          <a:xfrm>
            <a:off x="1664716" y="38608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A1127-3BF0-2DC9-943C-FEF889CC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44" y="4324676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C67C4-0B93-E3EF-24EC-16D33938F71A}"/>
              </a:ext>
            </a:extLst>
          </p:cNvPr>
          <p:cNvSpPr/>
          <p:nvPr/>
        </p:nvSpPr>
        <p:spPr>
          <a:xfrm>
            <a:off x="6983060" y="2920"/>
            <a:ext cx="5197067" cy="119697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4CEF3-3603-A184-347B-4CD0F7EA2CB4}"/>
              </a:ext>
            </a:extLst>
          </p:cNvPr>
          <p:cNvSpPr/>
          <p:nvPr/>
        </p:nvSpPr>
        <p:spPr>
          <a:xfrm>
            <a:off x="5188814" y="-1"/>
            <a:ext cx="1794246" cy="205331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EE77B-3DC2-2CEF-2C6B-9AB49574CBD5}"/>
              </a:ext>
            </a:extLst>
          </p:cNvPr>
          <p:cNvSpPr/>
          <p:nvPr/>
        </p:nvSpPr>
        <p:spPr>
          <a:xfrm>
            <a:off x="24384" y="221832"/>
            <a:ext cx="1562098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78E82-9176-2C69-EAC3-8E8A98668E69}"/>
              </a:ext>
            </a:extLst>
          </p:cNvPr>
          <p:cNvSpPr/>
          <p:nvPr/>
        </p:nvSpPr>
        <p:spPr>
          <a:xfrm>
            <a:off x="2164810" y="221832"/>
            <a:ext cx="1261142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E663C-B040-401B-FB65-884C797797A4}"/>
              </a:ext>
            </a:extLst>
          </p:cNvPr>
          <p:cNvSpPr/>
          <p:nvPr/>
        </p:nvSpPr>
        <p:spPr>
          <a:xfrm flipV="1">
            <a:off x="11873" y="-2"/>
            <a:ext cx="1581529" cy="22183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952F00-0D56-9D3A-8BA9-6ADF78D45C60}"/>
              </a:ext>
            </a:extLst>
          </p:cNvPr>
          <p:cNvSpPr/>
          <p:nvPr/>
        </p:nvSpPr>
        <p:spPr>
          <a:xfrm rot="10800000">
            <a:off x="1626665" y="10862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882BE10C-6340-F7AD-7A61-7EAD6EF4C8EE}"/>
              </a:ext>
            </a:extLst>
          </p:cNvPr>
          <p:cNvSpPr/>
          <p:nvPr/>
        </p:nvSpPr>
        <p:spPr>
          <a:xfrm rot="5400000">
            <a:off x="-628411" y="3847581"/>
            <a:ext cx="4868698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8E8BA2-7267-DD9F-EC3C-54F47B69DA98}"/>
              </a:ext>
            </a:extLst>
          </p:cNvPr>
          <p:cNvSpPr/>
          <p:nvPr/>
        </p:nvSpPr>
        <p:spPr>
          <a:xfrm rot="10800000">
            <a:off x="5962172" y="30546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C98D1D-0FCB-53AD-6D2C-72A1BC330158}"/>
              </a:ext>
            </a:extLst>
          </p:cNvPr>
          <p:cNvSpPr/>
          <p:nvPr/>
        </p:nvSpPr>
        <p:spPr>
          <a:xfrm rot="16200000">
            <a:off x="9160969" y="13217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B7B67D-037B-E6B4-4876-07947EA9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" y="1641791"/>
            <a:ext cx="5925377" cy="1695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3F412F-1D56-8E87-0BB7-67EDFAAD88AA}"/>
              </a:ext>
            </a:extLst>
          </p:cNvPr>
          <p:cNvSpPr/>
          <p:nvPr/>
        </p:nvSpPr>
        <p:spPr>
          <a:xfrm flipV="1">
            <a:off x="25044" y="1158274"/>
            <a:ext cx="1581529" cy="508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5C51F5-DE6A-C7C4-4A36-BA3684A4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" y="209841"/>
            <a:ext cx="5944430" cy="87642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103F8B-7C10-1A66-337B-C1F9E92A1E4A}"/>
              </a:ext>
            </a:extLst>
          </p:cNvPr>
          <p:cNvSpPr/>
          <p:nvPr/>
        </p:nvSpPr>
        <p:spPr>
          <a:xfrm rot="10800000">
            <a:off x="7033026" y="3527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DE4953-8B5B-B721-36DB-BA09F77B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571" y="676417"/>
            <a:ext cx="4258269" cy="4734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42EDE9E-3C5A-3431-1F17-EE9F41CD587C}"/>
              </a:ext>
            </a:extLst>
          </p:cNvPr>
          <p:cNvSpPr/>
          <p:nvPr/>
        </p:nvSpPr>
        <p:spPr>
          <a:xfrm>
            <a:off x="3407739" y="246888"/>
            <a:ext cx="1794246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9AD968-8F6F-07D3-5477-15093934002E}"/>
              </a:ext>
            </a:extLst>
          </p:cNvPr>
          <p:cNvSpPr/>
          <p:nvPr/>
        </p:nvSpPr>
        <p:spPr>
          <a:xfrm rot="10800000">
            <a:off x="5244504" y="305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D4081-A554-1102-92F8-C4F70460A3C5}"/>
              </a:ext>
            </a:extLst>
          </p:cNvPr>
          <p:cNvSpPr/>
          <p:nvPr/>
        </p:nvSpPr>
        <p:spPr>
          <a:xfrm>
            <a:off x="1564957" y="232425"/>
            <a:ext cx="599853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AD8E0BF-75A7-7E86-CAC1-6E431E123902}"/>
              </a:ext>
            </a:extLst>
          </p:cNvPr>
          <p:cNvSpPr/>
          <p:nvPr/>
        </p:nvSpPr>
        <p:spPr>
          <a:xfrm rot="10800000">
            <a:off x="2214099" y="3655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7" grpId="1" animBg="1"/>
      <p:bldP spid="17" grpId="2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4DA0E-4544-7B9D-CF99-441707E9380B}"/>
              </a:ext>
            </a:extLst>
          </p:cNvPr>
          <p:cNvSpPr/>
          <p:nvPr/>
        </p:nvSpPr>
        <p:spPr>
          <a:xfrm>
            <a:off x="150587" y="3806136"/>
            <a:ext cx="12041412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918AD-9D3E-1A3F-DC1C-A279BDB7A34A}"/>
              </a:ext>
            </a:extLst>
          </p:cNvPr>
          <p:cNvSpPr/>
          <p:nvPr/>
        </p:nvSpPr>
        <p:spPr>
          <a:xfrm>
            <a:off x="150587" y="209055"/>
            <a:ext cx="2057400" cy="96981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895F9-6765-94F8-80B8-244F4D5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1" y="38101"/>
            <a:ext cx="9312267" cy="65151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EF1FCB6-9D4B-E0E7-3874-C600981A0CA1}"/>
              </a:ext>
            </a:extLst>
          </p:cNvPr>
          <p:cNvSpPr/>
          <p:nvPr/>
        </p:nvSpPr>
        <p:spPr>
          <a:xfrm>
            <a:off x="7888224" y="437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877F2F-E240-00F4-0836-F01608353D72}"/>
              </a:ext>
            </a:extLst>
          </p:cNvPr>
          <p:cNvSpPr/>
          <p:nvPr/>
        </p:nvSpPr>
        <p:spPr>
          <a:xfrm>
            <a:off x="7888224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F3742E8-DB67-3BB5-BABD-7059A41096C0}"/>
              </a:ext>
            </a:extLst>
          </p:cNvPr>
          <p:cNvSpPr/>
          <p:nvPr/>
        </p:nvSpPr>
        <p:spPr>
          <a:xfrm>
            <a:off x="7888224" y="538195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D2F40B8-C27F-4E18-48F5-059829C680CB}"/>
              </a:ext>
            </a:extLst>
          </p:cNvPr>
          <p:cNvSpPr/>
          <p:nvPr/>
        </p:nvSpPr>
        <p:spPr>
          <a:xfrm>
            <a:off x="7888224" y="605505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F4578B-D123-65CC-F30D-150A68A528A8}"/>
              </a:ext>
            </a:extLst>
          </p:cNvPr>
          <p:cNvSpPr/>
          <p:nvPr/>
        </p:nvSpPr>
        <p:spPr>
          <a:xfrm>
            <a:off x="2182587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DB23FD0-3F67-268D-8D9E-1152FE144724}"/>
              </a:ext>
            </a:extLst>
          </p:cNvPr>
          <p:cNvSpPr/>
          <p:nvPr/>
        </p:nvSpPr>
        <p:spPr>
          <a:xfrm rot="16200000">
            <a:off x="6359525" y="59375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0E1C51-D303-645C-F6E8-D502FC10CB11}"/>
              </a:ext>
            </a:extLst>
          </p:cNvPr>
          <p:cNvSpPr/>
          <p:nvPr/>
        </p:nvSpPr>
        <p:spPr>
          <a:xfrm rot="10800000">
            <a:off x="2913889" y="470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5CFB904-EED7-D150-55BD-6B1010B6E109}"/>
              </a:ext>
            </a:extLst>
          </p:cNvPr>
          <p:cNvSpPr/>
          <p:nvPr/>
        </p:nvSpPr>
        <p:spPr>
          <a:xfrm rot="16200000">
            <a:off x="6972975" y="55919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30311-EB2D-C1B9-E9E7-3FE14D86BB62}"/>
              </a:ext>
            </a:extLst>
          </p:cNvPr>
          <p:cNvSpPr/>
          <p:nvPr/>
        </p:nvSpPr>
        <p:spPr>
          <a:xfrm>
            <a:off x="6724745" y="5171822"/>
            <a:ext cx="1218883" cy="3273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	Constraints, Clustered, Foreign Key covers*, “gooder”, no writes</a:t>
            </a:r>
          </a:p>
          <a:p>
            <a:r>
              <a:rPr lang="en-US" dirty="0"/>
              <a:t>Replace	With updatable Nonclustered Columnstore* (SQL 2016+ Enterprise)</a:t>
            </a:r>
          </a:p>
          <a:p>
            <a:r>
              <a:rPr lang="en-US" dirty="0"/>
              <a:t>Request	Clustered indexes on Heaps, Missing Indexes adding value</a:t>
            </a:r>
          </a:p>
          <a:p>
            <a:r>
              <a:rPr lang="en-US" dirty="0"/>
              <a:t>Reject	Missing Indexes that … don’t add value -or- table has/will have NCS</a:t>
            </a:r>
          </a:p>
          <a:p>
            <a:r>
              <a:rPr lang="en-US" dirty="0"/>
              <a:t>Remove	Redundant, cost more than they benefit - Reads &lt; 4 x writes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Review	“It Depends” for indexes tagged above</a:t>
            </a:r>
          </a:p>
          <a:p>
            <a:r>
              <a:rPr lang="en-US" dirty="0"/>
              <a:t>Rebuild	Retained indexes that need refreshed Statistics or Reorg/Rebuild</a:t>
            </a:r>
          </a:p>
          <a:p>
            <a:r>
              <a:rPr lang="en-US" dirty="0"/>
              <a:t>Refactor	Retained indexes benefiting from structural changes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*Based on parameter selected at run time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Index R(x) Prescriptions</a:t>
            </a:r>
          </a:p>
        </p:txBody>
      </p:sp>
    </p:spTree>
    <p:extLst>
      <p:ext uri="{BB962C8B-B14F-4D97-AF65-F5344CB8AC3E}">
        <p14:creationId xmlns:p14="http://schemas.microsoft.com/office/powerpoint/2010/main" val="1881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3C55AE-0442-B58A-580C-9F07450FAF92}"/>
              </a:ext>
            </a:extLst>
          </p:cNvPr>
          <p:cNvSpPr/>
          <p:nvPr/>
        </p:nvSpPr>
        <p:spPr>
          <a:xfrm>
            <a:off x="0" y="3806136"/>
            <a:ext cx="12191999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F934B-625B-14F6-B7E2-B949B6C6E8CB}"/>
              </a:ext>
            </a:extLst>
          </p:cNvPr>
          <p:cNvSpPr/>
          <p:nvPr/>
        </p:nvSpPr>
        <p:spPr>
          <a:xfrm>
            <a:off x="3378200" y="209550"/>
            <a:ext cx="182880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227B6-0407-A604-CE30-3A87F845D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1" y="965767"/>
            <a:ext cx="10717659" cy="58674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468CB9-F53F-0BF3-CC0B-523339302582}"/>
              </a:ext>
            </a:extLst>
          </p:cNvPr>
          <p:cNvSpPr/>
          <p:nvPr/>
        </p:nvSpPr>
        <p:spPr>
          <a:xfrm>
            <a:off x="4157472" y="4818888"/>
            <a:ext cx="1645920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4486E6-4072-987C-0E82-F524B4C4D228}"/>
              </a:ext>
            </a:extLst>
          </p:cNvPr>
          <p:cNvSpPr/>
          <p:nvPr/>
        </p:nvSpPr>
        <p:spPr>
          <a:xfrm>
            <a:off x="5781177" y="4818888"/>
            <a:ext cx="329184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AA4A-4034-AEE2-5EC6-12178C5279DB}"/>
              </a:ext>
            </a:extLst>
          </p:cNvPr>
          <p:cNvSpPr/>
          <p:nvPr/>
        </p:nvSpPr>
        <p:spPr>
          <a:xfrm>
            <a:off x="6068998" y="4818888"/>
            <a:ext cx="90003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BC41B-26F0-B891-B44B-4BF994C7EA49}"/>
              </a:ext>
            </a:extLst>
          </p:cNvPr>
          <p:cNvSpPr/>
          <p:nvPr/>
        </p:nvSpPr>
        <p:spPr>
          <a:xfrm>
            <a:off x="7010399" y="5111496"/>
            <a:ext cx="548641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9D1AD-C770-91EF-1CDE-8B804CD5B84B}"/>
              </a:ext>
            </a:extLst>
          </p:cNvPr>
          <p:cNvSpPr/>
          <p:nvPr/>
        </p:nvSpPr>
        <p:spPr>
          <a:xfrm>
            <a:off x="7549146" y="5114001"/>
            <a:ext cx="668262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55339-95A3-4EE0-E357-55DD0BBD321A}"/>
              </a:ext>
            </a:extLst>
          </p:cNvPr>
          <p:cNvSpPr/>
          <p:nvPr/>
        </p:nvSpPr>
        <p:spPr>
          <a:xfrm>
            <a:off x="6813159" y="5440680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080CB-68A7-22F5-780D-97090A1998B5}"/>
              </a:ext>
            </a:extLst>
          </p:cNvPr>
          <p:cNvSpPr/>
          <p:nvPr/>
        </p:nvSpPr>
        <p:spPr>
          <a:xfrm>
            <a:off x="4120896" y="5456702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DB11-03F5-14C2-89CC-60810440416F}"/>
              </a:ext>
            </a:extLst>
          </p:cNvPr>
          <p:cNvSpPr/>
          <p:nvPr/>
        </p:nvSpPr>
        <p:spPr>
          <a:xfrm>
            <a:off x="4365820" y="5763214"/>
            <a:ext cx="1108387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91942-CCBE-A630-0CC1-BF3A45D0D5E0}"/>
              </a:ext>
            </a:extLst>
          </p:cNvPr>
          <p:cNvSpPr/>
          <p:nvPr/>
        </p:nvSpPr>
        <p:spPr>
          <a:xfrm>
            <a:off x="523806" y="4820244"/>
            <a:ext cx="103676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E150-AE66-D2B1-1B86-6A2AF0E24D91}"/>
              </a:ext>
            </a:extLst>
          </p:cNvPr>
          <p:cNvGrpSpPr/>
          <p:nvPr/>
        </p:nvGrpSpPr>
        <p:grpSpPr>
          <a:xfrm>
            <a:off x="8952356" y="2927527"/>
            <a:ext cx="1718446" cy="2242760"/>
            <a:chOff x="8952356" y="2927527"/>
            <a:chExt cx="1718446" cy="2242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6D7B0A-C02B-63D0-17F2-2A04C204C273}"/>
                </a:ext>
              </a:extLst>
            </p:cNvPr>
            <p:cNvSpPr/>
            <p:nvPr/>
          </p:nvSpPr>
          <p:spPr>
            <a:xfrm>
              <a:off x="8978039" y="480910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621571-2D91-FAA5-8A30-BB50EADD2BE7}"/>
                </a:ext>
              </a:extLst>
            </p:cNvPr>
            <p:cNvSpPr/>
            <p:nvPr/>
          </p:nvSpPr>
          <p:spPr>
            <a:xfrm>
              <a:off x="8952356" y="2927527"/>
              <a:ext cx="1718446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EE8A3B-E4EE-64BD-F8BD-8AF9AE713FF3}"/>
              </a:ext>
            </a:extLst>
          </p:cNvPr>
          <p:cNvGrpSpPr/>
          <p:nvPr/>
        </p:nvGrpSpPr>
        <p:grpSpPr>
          <a:xfrm>
            <a:off x="8948928" y="4036679"/>
            <a:ext cx="1721874" cy="1441218"/>
            <a:chOff x="8948928" y="4036679"/>
            <a:chExt cx="1721874" cy="14412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AF301F-EE13-C43B-39F7-1EA0FAD7E9B5}"/>
                </a:ext>
              </a:extLst>
            </p:cNvPr>
            <p:cNvSpPr/>
            <p:nvPr/>
          </p:nvSpPr>
          <p:spPr>
            <a:xfrm>
              <a:off x="8978039" y="511671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BF0215-DE51-15BA-3183-94E6DD36B1A9}"/>
                </a:ext>
              </a:extLst>
            </p:cNvPr>
            <p:cNvSpPr/>
            <p:nvPr/>
          </p:nvSpPr>
          <p:spPr>
            <a:xfrm>
              <a:off x="8948928" y="4036679"/>
              <a:ext cx="1721874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5F58F-0750-2EB1-5074-8C98EF70E7D2}"/>
              </a:ext>
            </a:extLst>
          </p:cNvPr>
          <p:cNvSpPr/>
          <p:nvPr/>
        </p:nvSpPr>
        <p:spPr>
          <a:xfrm>
            <a:off x="516314" y="4818888"/>
            <a:ext cx="1044261" cy="63781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D266F6-0385-8077-1B74-ED1FC9D294E9}"/>
              </a:ext>
            </a:extLst>
          </p:cNvPr>
          <p:cNvSpPr/>
          <p:nvPr/>
        </p:nvSpPr>
        <p:spPr>
          <a:xfrm>
            <a:off x="506054" y="4825606"/>
            <a:ext cx="1054521" cy="9376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76B6C-582F-47AE-FF46-D61E56D93FDB}"/>
              </a:ext>
            </a:extLst>
          </p:cNvPr>
          <p:cNvSpPr/>
          <p:nvPr/>
        </p:nvSpPr>
        <p:spPr>
          <a:xfrm>
            <a:off x="8946195" y="3283911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F7A773-5CAE-CCDB-BD79-BDAD409D6870}"/>
              </a:ext>
            </a:extLst>
          </p:cNvPr>
          <p:cNvSpPr/>
          <p:nvPr/>
        </p:nvSpPr>
        <p:spPr>
          <a:xfrm>
            <a:off x="8946195" y="3651072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5F578-F022-E916-71B5-53F1E1E5600B}"/>
              </a:ext>
            </a:extLst>
          </p:cNvPr>
          <p:cNvSpPr/>
          <p:nvPr/>
        </p:nvSpPr>
        <p:spPr>
          <a:xfrm>
            <a:off x="4120896" y="965767"/>
            <a:ext cx="3438144" cy="359251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DED2FC-90A8-9977-B648-81D692A1E4C8}"/>
              </a:ext>
            </a:extLst>
          </p:cNvPr>
          <p:cNvSpPr/>
          <p:nvPr/>
        </p:nvSpPr>
        <p:spPr>
          <a:xfrm>
            <a:off x="585307" y="2718645"/>
            <a:ext cx="3438144" cy="188009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C91F7-D2CF-E256-2AC5-1D34ECE8C263}"/>
              </a:ext>
            </a:extLst>
          </p:cNvPr>
          <p:cNvSpPr/>
          <p:nvPr/>
        </p:nvSpPr>
        <p:spPr>
          <a:xfrm>
            <a:off x="8928831" y="2404873"/>
            <a:ext cx="2229254" cy="220188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14" grpId="0" animBg="1"/>
      <p:bldP spid="14" grpId="1" animBg="1"/>
      <p:bldP spid="18" grpId="0" animBg="1"/>
      <p:bldP spid="18" grpId="1" animBg="1"/>
      <p:bldP spid="26" grpId="0" animBg="1"/>
      <p:bldP spid="2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BC9DAD5-A02D-7AFC-A835-D5FAF941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1" y="459851"/>
            <a:ext cx="12192000" cy="644386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707E2A8-25E5-6318-ABB9-23450D6B8822}"/>
              </a:ext>
            </a:extLst>
          </p:cNvPr>
          <p:cNvGrpSpPr/>
          <p:nvPr/>
        </p:nvGrpSpPr>
        <p:grpSpPr>
          <a:xfrm>
            <a:off x="6973824" y="2710789"/>
            <a:ext cx="1358099" cy="2714253"/>
            <a:chOff x="6973824" y="2250938"/>
            <a:chExt cx="1358099" cy="2714253"/>
          </a:xfrm>
          <a:solidFill>
            <a:srgbClr val="7030A0">
              <a:alpha val="25000"/>
            </a:srgb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B04E0-E049-8CE0-48B4-41C206726927}"/>
                </a:ext>
              </a:extLst>
            </p:cNvPr>
            <p:cNvSpPr/>
            <p:nvPr/>
          </p:nvSpPr>
          <p:spPr>
            <a:xfrm>
              <a:off x="6978611" y="4745735"/>
              <a:ext cx="1353312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75F69D-631B-720F-5A0F-6A41F5E91780}"/>
                </a:ext>
              </a:extLst>
            </p:cNvPr>
            <p:cNvSpPr/>
            <p:nvPr/>
          </p:nvSpPr>
          <p:spPr>
            <a:xfrm>
              <a:off x="6973824" y="2250938"/>
              <a:ext cx="1358099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6ED711E-8FE9-303F-DD5C-08C3D0AF7F7E}"/>
              </a:ext>
            </a:extLst>
          </p:cNvPr>
          <p:cNvSpPr/>
          <p:nvPr/>
        </p:nvSpPr>
        <p:spPr>
          <a:xfrm>
            <a:off x="5680416" y="2710789"/>
            <a:ext cx="1293408" cy="84887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1C007-A55E-0D4C-CFE2-95B9924174A8}"/>
              </a:ext>
            </a:extLst>
          </p:cNvPr>
          <p:cNvSpPr/>
          <p:nvPr/>
        </p:nvSpPr>
        <p:spPr>
          <a:xfrm>
            <a:off x="5675884" y="6030880"/>
            <a:ext cx="1293408" cy="87284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D2AAAA-8851-1508-982C-7A18B34EDB7E}"/>
              </a:ext>
            </a:extLst>
          </p:cNvPr>
          <p:cNvGrpSpPr/>
          <p:nvPr/>
        </p:nvGrpSpPr>
        <p:grpSpPr>
          <a:xfrm>
            <a:off x="8968627" y="2535539"/>
            <a:ext cx="675245" cy="3107618"/>
            <a:chOff x="8968627" y="2075688"/>
            <a:chExt cx="675245" cy="310761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44C1E3B-E342-8442-430A-1C59DF23BFEA}"/>
                </a:ext>
              </a:extLst>
            </p:cNvPr>
            <p:cNvSpPr/>
            <p:nvPr/>
          </p:nvSpPr>
          <p:spPr>
            <a:xfrm>
              <a:off x="8968627" y="2075688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92EB72BD-0E97-1DB0-3654-3FF3C47D15EA}"/>
                </a:ext>
              </a:extLst>
            </p:cNvPr>
            <p:cNvSpPr/>
            <p:nvPr/>
          </p:nvSpPr>
          <p:spPr>
            <a:xfrm>
              <a:off x="8978904" y="4599432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0F6B5-A374-AE6A-910B-8D4D3F65BB54}"/>
              </a:ext>
            </a:extLst>
          </p:cNvPr>
          <p:cNvSpPr/>
          <p:nvPr/>
        </p:nvSpPr>
        <p:spPr>
          <a:xfrm>
            <a:off x="9643872" y="459851"/>
            <a:ext cx="2548128" cy="225093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27CF86-47AA-7269-3575-88A270DA34AD}"/>
              </a:ext>
            </a:extLst>
          </p:cNvPr>
          <p:cNvSpPr/>
          <p:nvPr/>
        </p:nvSpPr>
        <p:spPr>
          <a:xfrm>
            <a:off x="6973824" y="459851"/>
            <a:ext cx="2670048" cy="223967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9D0184-0709-5121-B574-6820BDA0B4E2}"/>
              </a:ext>
            </a:extLst>
          </p:cNvPr>
          <p:cNvSpPr/>
          <p:nvPr/>
        </p:nvSpPr>
        <p:spPr>
          <a:xfrm>
            <a:off x="0" y="2699522"/>
            <a:ext cx="499872" cy="337209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7FB5F-7F1F-742E-331B-2E88EC2B1D5C}"/>
              </a:ext>
            </a:extLst>
          </p:cNvPr>
          <p:cNvSpPr/>
          <p:nvPr/>
        </p:nvSpPr>
        <p:spPr>
          <a:xfrm>
            <a:off x="1979" y="6071618"/>
            <a:ext cx="499872" cy="815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02B4EB-8B82-FB7F-AAA0-560D1705AAFF}"/>
              </a:ext>
            </a:extLst>
          </p:cNvPr>
          <p:cNvSpPr/>
          <p:nvPr/>
        </p:nvSpPr>
        <p:spPr>
          <a:xfrm>
            <a:off x="6304792" y="5228130"/>
            <a:ext cx="664968" cy="58387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653FCE1-E781-2709-B883-1AC7D9CD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Redundant Foreign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0ADB9-D087-9F7F-CF99-73D762581D3D}"/>
              </a:ext>
            </a:extLst>
          </p:cNvPr>
          <p:cNvSpPr/>
          <p:nvPr/>
        </p:nvSpPr>
        <p:spPr>
          <a:xfrm>
            <a:off x="-12192" y="2715672"/>
            <a:ext cx="499872" cy="417189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7927A-6E85-3426-4465-74EA5E63C012}"/>
              </a:ext>
            </a:extLst>
          </p:cNvPr>
          <p:cNvSpPr/>
          <p:nvPr/>
        </p:nvSpPr>
        <p:spPr>
          <a:xfrm>
            <a:off x="5666885" y="5205585"/>
            <a:ext cx="1293408" cy="8494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C46C19-97AF-F13A-8811-20B4F73D5591}"/>
              </a:ext>
            </a:extLst>
          </p:cNvPr>
          <p:cNvSpPr/>
          <p:nvPr/>
        </p:nvSpPr>
        <p:spPr>
          <a:xfrm>
            <a:off x="5675884" y="3547675"/>
            <a:ext cx="1278966" cy="164509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4216FCB-A733-72D3-D191-03FA4178FCA4}"/>
              </a:ext>
            </a:extLst>
          </p:cNvPr>
          <p:cNvSpPr/>
          <p:nvPr/>
        </p:nvSpPr>
        <p:spPr>
          <a:xfrm>
            <a:off x="4925568" y="6156404"/>
            <a:ext cx="731342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56095F-E1E3-8AC7-8936-FD5B72F03013}"/>
              </a:ext>
            </a:extLst>
          </p:cNvPr>
          <p:cNvSpPr/>
          <p:nvPr/>
        </p:nvSpPr>
        <p:spPr>
          <a:xfrm rot="10800000">
            <a:off x="9123777" y="6050327"/>
            <a:ext cx="664969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AE1AFE-35E8-5C4A-24F0-196C2E1613EB}"/>
              </a:ext>
            </a:extLst>
          </p:cNvPr>
          <p:cNvSpPr/>
          <p:nvPr/>
        </p:nvSpPr>
        <p:spPr>
          <a:xfrm>
            <a:off x="6960292" y="6250336"/>
            <a:ext cx="2150723" cy="2510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4" grpId="0" animBg="1"/>
      <p:bldP spid="24" grpId="1" animBg="1"/>
      <p:bldP spid="29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02EE3BF-D5C2-356B-49B1-DAE4F7E0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8" y="379986"/>
            <a:ext cx="10508356" cy="6484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F2EE33F-E518-8E5B-B690-546BB30E868F}"/>
              </a:ext>
            </a:extLst>
          </p:cNvPr>
          <p:cNvGrpSpPr/>
          <p:nvPr/>
        </p:nvGrpSpPr>
        <p:grpSpPr>
          <a:xfrm>
            <a:off x="10074108" y="2893935"/>
            <a:ext cx="385089" cy="3541229"/>
            <a:chOff x="10413501" y="2657089"/>
            <a:chExt cx="407251" cy="3745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73D73-47FC-1931-1E23-402B7A7C372D}"/>
                </a:ext>
              </a:extLst>
            </p:cNvPr>
            <p:cNvSpPr/>
            <p:nvPr/>
          </p:nvSpPr>
          <p:spPr>
            <a:xfrm>
              <a:off x="10418416" y="2657089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7E279F-B95E-6112-1C5E-90FB668221B9}"/>
                </a:ext>
              </a:extLst>
            </p:cNvPr>
            <p:cNvSpPr/>
            <p:nvPr/>
          </p:nvSpPr>
          <p:spPr>
            <a:xfrm>
              <a:off x="10418416" y="4125672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38F840-1016-6B93-5E3F-C8B9013B110A}"/>
                </a:ext>
              </a:extLst>
            </p:cNvPr>
            <p:cNvSpPr/>
            <p:nvPr/>
          </p:nvSpPr>
          <p:spPr>
            <a:xfrm>
              <a:off x="10413501" y="5142853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404EB5-35DE-E877-994C-F32970DC31CA}"/>
                </a:ext>
              </a:extLst>
            </p:cNvPr>
            <p:cNvSpPr/>
            <p:nvPr/>
          </p:nvSpPr>
          <p:spPr>
            <a:xfrm>
              <a:off x="10413501" y="6127314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0B74637-5000-F905-5BA2-919BF0876E3B}"/>
              </a:ext>
            </a:extLst>
          </p:cNvPr>
          <p:cNvSpPr/>
          <p:nvPr/>
        </p:nvSpPr>
        <p:spPr>
          <a:xfrm rot="10800000">
            <a:off x="8275001" y="2922219"/>
            <a:ext cx="380442" cy="18297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3E21CB-3723-DE87-5082-B3F1F9413908}"/>
              </a:ext>
            </a:extLst>
          </p:cNvPr>
          <p:cNvSpPr/>
          <p:nvPr/>
        </p:nvSpPr>
        <p:spPr>
          <a:xfrm>
            <a:off x="5103876" y="5710729"/>
            <a:ext cx="1641976" cy="11672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8ACBE-DD47-40D1-D340-653C6533AA5A}"/>
              </a:ext>
            </a:extLst>
          </p:cNvPr>
          <p:cNvSpPr/>
          <p:nvPr/>
        </p:nvSpPr>
        <p:spPr>
          <a:xfrm>
            <a:off x="1168298" y="2892010"/>
            <a:ext cx="3940150" cy="92531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88FC6-4214-A369-9D61-56D22A93B7C6}"/>
              </a:ext>
            </a:extLst>
          </p:cNvPr>
          <p:cNvSpPr/>
          <p:nvPr/>
        </p:nvSpPr>
        <p:spPr>
          <a:xfrm>
            <a:off x="5103876" y="2880358"/>
            <a:ext cx="1637039" cy="9247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3A4E51-3C84-169D-032F-41753CD41DBC}"/>
              </a:ext>
            </a:extLst>
          </p:cNvPr>
          <p:cNvSpPr/>
          <p:nvPr/>
        </p:nvSpPr>
        <p:spPr>
          <a:xfrm>
            <a:off x="732688" y="3845910"/>
            <a:ext cx="435610" cy="301887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E0378E-9812-0BC0-FA44-43825F165183}"/>
              </a:ext>
            </a:extLst>
          </p:cNvPr>
          <p:cNvGrpSpPr/>
          <p:nvPr/>
        </p:nvGrpSpPr>
        <p:grpSpPr>
          <a:xfrm>
            <a:off x="8251622" y="3867912"/>
            <a:ext cx="380442" cy="2065902"/>
            <a:chOff x="8490173" y="3691495"/>
            <a:chExt cx="402336" cy="2184794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FA48658-1142-9B7C-747B-AB62DE04AE57}"/>
                </a:ext>
              </a:extLst>
            </p:cNvPr>
            <p:cNvSpPr/>
            <p:nvPr/>
          </p:nvSpPr>
          <p:spPr>
            <a:xfrm rot="10800000">
              <a:off x="8490173" y="3691495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A0F28A9-7004-4647-BEF7-72C1DF985476}"/>
                </a:ext>
              </a:extLst>
            </p:cNvPr>
            <p:cNvSpPr/>
            <p:nvPr/>
          </p:nvSpPr>
          <p:spPr>
            <a:xfrm rot="10800000">
              <a:off x="8490173" y="4701077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5E20F2E-5BB3-22F0-575F-4EE3D647CBA9}"/>
                </a:ext>
              </a:extLst>
            </p:cNvPr>
            <p:cNvSpPr/>
            <p:nvPr/>
          </p:nvSpPr>
          <p:spPr>
            <a:xfrm rot="10800000">
              <a:off x="8490173" y="5682788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02AE7DD-16E3-9B77-49A0-E4A5323E6387}"/>
              </a:ext>
            </a:extLst>
          </p:cNvPr>
          <p:cNvSpPr/>
          <p:nvPr/>
        </p:nvSpPr>
        <p:spPr>
          <a:xfrm>
            <a:off x="6745852" y="5723290"/>
            <a:ext cx="3336932" cy="1154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8DFE8-F216-7DF0-8534-2ACC8B840539}"/>
              </a:ext>
            </a:extLst>
          </p:cNvPr>
          <p:cNvSpPr/>
          <p:nvPr/>
        </p:nvSpPr>
        <p:spPr>
          <a:xfrm>
            <a:off x="5103876" y="3833626"/>
            <a:ext cx="1641976" cy="18516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9CDDF1-BA9B-55CF-E197-732303D6168C}"/>
              </a:ext>
            </a:extLst>
          </p:cNvPr>
          <p:cNvGrpSpPr/>
          <p:nvPr/>
        </p:nvGrpSpPr>
        <p:grpSpPr>
          <a:xfrm>
            <a:off x="10074108" y="4047707"/>
            <a:ext cx="794019" cy="1177696"/>
            <a:chOff x="10413501" y="3884996"/>
            <a:chExt cx="839715" cy="12454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5F6224-136E-B837-F7B3-2535998E983C}"/>
                </a:ext>
              </a:extLst>
            </p:cNvPr>
            <p:cNvSpPr/>
            <p:nvPr/>
          </p:nvSpPr>
          <p:spPr>
            <a:xfrm>
              <a:off x="10413501" y="3884996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F5EE0-7C85-9F9D-3832-9A8AA5925620}"/>
                </a:ext>
              </a:extLst>
            </p:cNvPr>
            <p:cNvSpPr/>
            <p:nvPr/>
          </p:nvSpPr>
          <p:spPr>
            <a:xfrm>
              <a:off x="10413501" y="4894579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2C9C92-C934-ECE6-911D-ECD5853E5CED}"/>
              </a:ext>
            </a:extLst>
          </p:cNvPr>
          <p:cNvGrpSpPr/>
          <p:nvPr/>
        </p:nvGrpSpPr>
        <p:grpSpPr>
          <a:xfrm>
            <a:off x="6543710" y="4127510"/>
            <a:ext cx="194036" cy="1353357"/>
            <a:chOff x="6747772" y="3936567"/>
            <a:chExt cx="137402" cy="1431243"/>
          </a:xfrm>
        </p:grpSpPr>
        <p:sp>
          <p:nvSpPr>
            <p:cNvPr id="39" name="Arrow: Up-Down 38">
              <a:extLst>
                <a:ext uri="{FF2B5EF4-FFF2-40B4-BE49-F238E27FC236}">
                  <a16:creationId xmlns:a16="http://schemas.microsoft.com/office/drawing/2014/main" id="{ECCBBE11-1DD8-07CA-210D-9ACFF9883AC5}"/>
                </a:ext>
              </a:extLst>
            </p:cNvPr>
            <p:cNvSpPr/>
            <p:nvPr/>
          </p:nvSpPr>
          <p:spPr>
            <a:xfrm>
              <a:off x="6747772" y="393656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p-Down 39">
              <a:extLst>
                <a:ext uri="{FF2B5EF4-FFF2-40B4-BE49-F238E27FC236}">
                  <a16:creationId xmlns:a16="http://schemas.microsoft.com/office/drawing/2014/main" id="{B7A40DDF-0593-C003-456F-A892998C4DFD}"/>
                </a:ext>
              </a:extLst>
            </p:cNvPr>
            <p:cNvSpPr/>
            <p:nvPr/>
          </p:nvSpPr>
          <p:spPr>
            <a:xfrm>
              <a:off x="6747772" y="494661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565E0E8-5450-DBBA-43EA-65BAF46B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Redundant Indexes Covering Foreign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4DE5A-D447-FC21-1A89-8868CCE42A8E}"/>
              </a:ext>
            </a:extLst>
          </p:cNvPr>
          <p:cNvSpPr txBox="1"/>
          <p:nvPr/>
        </p:nvSpPr>
        <p:spPr>
          <a:xfrm>
            <a:off x="6745852" y="4401730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47C93-CFBC-55CE-2267-0C93AEADF989}"/>
              </a:ext>
            </a:extLst>
          </p:cNvPr>
          <p:cNvSpPr txBox="1"/>
          <p:nvPr/>
        </p:nvSpPr>
        <p:spPr>
          <a:xfrm>
            <a:off x="6745852" y="533001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ADDE-B58E-D0B2-D2EB-0AF5EF3210BE}"/>
              </a:ext>
            </a:extLst>
          </p:cNvPr>
          <p:cNvSpPr txBox="1"/>
          <p:nvPr/>
        </p:nvSpPr>
        <p:spPr>
          <a:xfrm>
            <a:off x="6733212" y="606980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1 + Clustered</a:t>
            </a:r>
          </a:p>
        </p:txBody>
      </p:sp>
    </p:spTree>
    <p:extLst>
      <p:ext uri="{BB962C8B-B14F-4D97-AF65-F5344CB8AC3E}">
        <p14:creationId xmlns:p14="http://schemas.microsoft.com/office/powerpoint/2010/main" val="21335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4" grpId="0" animBg="1"/>
      <p:bldP spid="4" grpId="1" animBg="1"/>
      <p:bldP spid="5" grpId="0" animBg="1"/>
      <p:bldP spid="5" grpId="1" animBg="1"/>
      <p:bldP spid="10" grpId="0" animBg="1"/>
      <p:bldP spid="10" grpId="1" animBg="1"/>
      <p:bldP spid="34" grpId="0" animBg="1"/>
      <p:bldP spid="34" grpId="1" animBg="1"/>
      <p:bldP spid="35" grpId="0" animBg="1"/>
      <p:bldP spid="35" grpId="1" animBg="1"/>
      <p:bldP spid="9" grpId="0"/>
      <p:bldP spid="9" grpId="1"/>
      <p:bldP spid="11" grpId="0"/>
      <p:bldP spid="11" grpId="1"/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15092-7757-2738-374C-9CC0C03A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9" y="356616"/>
            <a:ext cx="9831647" cy="65013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F57FF4-6A59-1BCE-EA3E-6D9E6CFF1DDB}"/>
              </a:ext>
            </a:extLst>
          </p:cNvPr>
          <p:cNvSpPr/>
          <p:nvPr/>
        </p:nvSpPr>
        <p:spPr>
          <a:xfrm>
            <a:off x="920820" y="2786325"/>
            <a:ext cx="3785292" cy="132699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C86142-FCA8-B5AC-859B-AEC42A8A35D9}"/>
              </a:ext>
            </a:extLst>
          </p:cNvPr>
          <p:cNvSpPr/>
          <p:nvPr/>
        </p:nvSpPr>
        <p:spPr>
          <a:xfrm>
            <a:off x="6059424" y="2796455"/>
            <a:ext cx="232507" cy="19363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945B2-5417-20E6-DE4E-501CEB10DF5D}"/>
              </a:ext>
            </a:extLst>
          </p:cNvPr>
          <p:cNvGrpSpPr/>
          <p:nvPr/>
        </p:nvGrpSpPr>
        <p:grpSpPr>
          <a:xfrm>
            <a:off x="6064382" y="4139100"/>
            <a:ext cx="237555" cy="1977474"/>
            <a:chOff x="6687314" y="3998593"/>
            <a:chExt cx="255362" cy="2125704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C5DEE0F-12E0-1522-ADBD-DB4D442410F3}"/>
                </a:ext>
              </a:extLst>
            </p:cNvPr>
            <p:cNvSpPr/>
            <p:nvPr/>
          </p:nvSpPr>
          <p:spPr>
            <a:xfrm>
              <a:off x="6687314" y="3998593"/>
              <a:ext cx="249936" cy="208147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9456F35-2911-7217-F582-A2B78F42FD91}"/>
                </a:ext>
              </a:extLst>
            </p:cNvPr>
            <p:cNvSpPr/>
            <p:nvPr/>
          </p:nvSpPr>
          <p:spPr>
            <a:xfrm>
              <a:off x="6692740" y="4972754"/>
              <a:ext cx="249936" cy="20786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D1C2028-6515-8029-8877-91C9E6F8F4F3}"/>
                </a:ext>
              </a:extLst>
            </p:cNvPr>
            <p:cNvSpPr/>
            <p:nvPr/>
          </p:nvSpPr>
          <p:spPr>
            <a:xfrm>
              <a:off x="6687314" y="5895863"/>
              <a:ext cx="249936" cy="22843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C2D13B-BB43-7614-EE5C-9C872AC254E2}"/>
              </a:ext>
            </a:extLst>
          </p:cNvPr>
          <p:cNvGrpSpPr/>
          <p:nvPr/>
        </p:nvGrpSpPr>
        <p:grpSpPr>
          <a:xfrm>
            <a:off x="9643872" y="2789984"/>
            <a:ext cx="383682" cy="3343170"/>
            <a:chOff x="10250770" y="2547011"/>
            <a:chExt cx="412443" cy="35937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D19165-35E9-C630-5D03-2AB6EC43A206}"/>
                </a:ext>
              </a:extLst>
            </p:cNvPr>
            <p:cNvSpPr/>
            <p:nvPr/>
          </p:nvSpPr>
          <p:spPr>
            <a:xfrm>
              <a:off x="10250770" y="2547011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E1C53D-8E40-3C50-1066-08D87625C854}"/>
                </a:ext>
              </a:extLst>
            </p:cNvPr>
            <p:cNvSpPr/>
            <p:nvPr/>
          </p:nvSpPr>
          <p:spPr>
            <a:xfrm>
              <a:off x="10258898" y="3940657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3D99A-3CCA-C2BA-5855-083B38FA5575}"/>
                </a:ext>
              </a:extLst>
            </p:cNvPr>
            <p:cNvSpPr/>
            <p:nvPr/>
          </p:nvSpPr>
          <p:spPr>
            <a:xfrm>
              <a:off x="10260877" y="4910268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F6AE-A2D5-9A62-5302-7B0650ADFCEA}"/>
                </a:ext>
              </a:extLst>
            </p:cNvPr>
            <p:cNvSpPr/>
            <p:nvPr/>
          </p:nvSpPr>
          <p:spPr>
            <a:xfrm>
              <a:off x="10258898" y="5865986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57EDE44-5CD9-A918-06D5-A21A3C90ED54}"/>
              </a:ext>
            </a:extLst>
          </p:cNvPr>
          <p:cNvSpPr/>
          <p:nvPr/>
        </p:nvSpPr>
        <p:spPr>
          <a:xfrm>
            <a:off x="4706112" y="4123161"/>
            <a:ext cx="1637081" cy="273483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904CD-0C69-1CB3-FDBA-CECC304F0640}"/>
              </a:ext>
            </a:extLst>
          </p:cNvPr>
          <p:cNvSpPr/>
          <p:nvPr/>
        </p:nvSpPr>
        <p:spPr>
          <a:xfrm>
            <a:off x="936789" y="4113317"/>
            <a:ext cx="3769323" cy="27446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869CA-D3F9-CFB3-23D7-B2D0C1444397}"/>
              </a:ext>
            </a:extLst>
          </p:cNvPr>
          <p:cNvSpPr/>
          <p:nvPr/>
        </p:nvSpPr>
        <p:spPr>
          <a:xfrm>
            <a:off x="4678772" y="2763339"/>
            <a:ext cx="1673657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A94C37-0890-E630-9772-A64B189B3D48}"/>
              </a:ext>
            </a:extLst>
          </p:cNvPr>
          <p:cNvGrpSpPr/>
          <p:nvPr/>
        </p:nvGrpSpPr>
        <p:grpSpPr>
          <a:xfrm>
            <a:off x="8734353" y="4123944"/>
            <a:ext cx="616911" cy="2033382"/>
            <a:chOff x="9131808" y="3943278"/>
            <a:chExt cx="663155" cy="21858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A08831-E19F-F6E1-97D5-C42AF78D680B}"/>
                </a:ext>
              </a:extLst>
            </p:cNvPr>
            <p:cNvSpPr/>
            <p:nvPr/>
          </p:nvSpPr>
          <p:spPr>
            <a:xfrm>
              <a:off x="9131808" y="3943278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6D3EF-67DF-EA6F-A9AB-F658DE3B63D1}"/>
                </a:ext>
              </a:extLst>
            </p:cNvPr>
            <p:cNvSpPr/>
            <p:nvPr/>
          </p:nvSpPr>
          <p:spPr>
            <a:xfrm>
              <a:off x="9131808" y="492971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D9401B-4886-66CD-57E5-570F4CD59003}"/>
                </a:ext>
              </a:extLst>
            </p:cNvPr>
            <p:cNvSpPr/>
            <p:nvPr/>
          </p:nvSpPr>
          <p:spPr>
            <a:xfrm>
              <a:off x="9136595" y="585428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C08310-71B3-2091-4210-979461DD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Clustered Rowstore Synergies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ACC4C3C-434E-356B-98D9-155D65ADADDB}"/>
              </a:ext>
            </a:extLst>
          </p:cNvPr>
          <p:cNvSpPr/>
          <p:nvPr/>
        </p:nvSpPr>
        <p:spPr>
          <a:xfrm>
            <a:off x="3864495" y="31298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4FB186C-871B-1CF9-44DD-5928A4F00E72}"/>
              </a:ext>
            </a:extLst>
          </p:cNvPr>
          <p:cNvSpPr/>
          <p:nvPr/>
        </p:nvSpPr>
        <p:spPr>
          <a:xfrm>
            <a:off x="3856880" y="35687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97484-2E0E-08E5-D419-266F53E27459}"/>
              </a:ext>
            </a:extLst>
          </p:cNvPr>
          <p:cNvSpPr/>
          <p:nvPr/>
        </p:nvSpPr>
        <p:spPr>
          <a:xfrm>
            <a:off x="4674707" y="3212013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B59C0A-A2CE-F8BB-30A6-4B9FCAC1EED7}"/>
              </a:ext>
            </a:extLst>
          </p:cNvPr>
          <p:cNvSpPr/>
          <p:nvPr/>
        </p:nvSpPr>
        <p:spPr>
          <a:xfrm>
            <a:off x="4678772" y="3668986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2" animBg="1"/>
      <p:bldP spid="25" grpId="0" animBg="1"/>
      <p:bldP spid="25" grpId="1" animBg="1"/>
      <p:bldP spid="35" grpId="0" animBg="1"/>
      <p:bldP spid="35" grpId="1" animBg="1"/>
      <p:bldP spid="5" grpId="0" animBg="1"/>
      <p:bldP spid="5" grpId="1" animBg="1"/>
      <p:bldP spid="14" grpId="0" animBg="1"/>
      <p:bldP spid="14" grpId="1" animBg="1"/>
      <p:bldP spid="20" grpId="0" animBg="1"/>
      <p:bldP spid="22" grpId="0" animBg="1"/>
      <p:bldP spid="22" grpId="1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0270CA-182B-6A8F-AD95-2281A73F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768"/>
            <a:ext cx="12192000" cy="55539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46419A2-F3CE-EFE6-D84C-D8DA5A83C14B}"/>
              </a:ext>
            </a:extLst>
          </p:cNvPr>
          <p:cNvGrpSpPr/>
          <p:nvPr/>
        </p:nvGrpSpPr>
        <p:grpSpPr>
          <a:xfrm>
            <a:off x="6481842" y="3370908"/>
            <a:ext cx="266790" cy="1531890"/>
            <a:chOff x="6431640" y="2931996"/>
            <a:chExt cx="266790" cy="1531890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1221EFA-0DE3-8B40-63DC-FB8D0C554BE8}"/>
                </a:ext>
              </a:extLst>
            </p:cNvPr>
            <p:cNvSpPr/>
            <p:nvPr/>
          </p:nvSpPr>
          <p:spPr>
            <a:xfrm>
              <a:off x="6431640" y="2931996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E489E3A-6420-382E-1F18-02FAB3068EB5}"/>
                </a:ext>
              </a:extLst>
            </p:cNvPr>
            <p:cNvSpPr/>
            <p:nvPr/>
          </p:nvSpPr>
          <p:spPr>
            <a:xfrm>
              <a:off x="6448494" y="4207854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A85449-F09D-D066-57C1-138840455A28}"/>
              </a:ext>
            </a:extLst>
          </p:cNvPr>
          <p:cNvSpPr/>
          <p:nvPr/>
        </p:nvSpPr>
        <p:spPr>
          <a:xfrm rot="16200000">
            <a:off x="10881494" y="37331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DE3B0EE-D909-E037-49D8-C0AC35FC13C9}"/>
              </a:ext>
            </a:extLst>
          </p:cNvPr>
          <p:cNvSpPr/>
          <p:nvPr/>
        </p:nvSpPr>
        <p:spPr>
          <a:xfrm rot="16200000">
            <a:off x="10881494" y="502903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FABAE3-5F38-E643-CDB1-884D63D7697A}"/>
              </a:ext>
            </a:extLst>
          </p:cNvPr>
          <p:cNvGrpSpPr/>
          <p:nvPr/>
        </p:nvGrpSpPr>
        <p:grpSpPr>
          <a:xfrm>
            <a:off x="9894386" y="3366606"/>
            <a:ext cx="535510" cy="1536192"/>
            <a:chOff x="9844184" y="2927694"/>
            <a:chExt cx="535510" cy="15361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45958C-BF0A-1E6A-5D26-F1FEE1BB4D0F}"/>
                </a:ext>
              </a:extLst>
            </p:cNvPr>
            <p:cNvSpPr/>
            <p:nvPr/>
          </p:nvSpPr>
          <p:spPr>
            <a:xfrm>
              <a:off x="9844184" y="292769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A3FE02-EF6B-1422-0AF8-DDB5F2D248D1}"/>
                </a:ext>
              </a:extLst>
            </p:cNvPr>
            <p:cNvSpPr/>
            <p:nvPr/>
          </p:nvSpPr>
          <p:spPr>
            <a:xfrm>
              <a:off x="9844184" y="420785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A7AAE9-8D60-860D-6128-AB6A4092229E}"/>
              </a:ext>
            </a:extLst>
          </p:cNvPr>
          <p:cNvSpPr/>
          <p:nvPr/>
        </p:nvSpPr>
        <p:spPr>
          <a:xfrm>
            <a:off x="3841914" y="3366606"/>
            <a:ext cx="768096" cy="2560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2DF739-00D9-3FF9-5758-4B4C709318D0}"/>
              </a:ext>
            </a:extLst>
          </p:cNvPr>
          <p:cNvSpPr/>
          <p:nvPr/>
        </p:nvSpPr>
        <p:spPr>
          <a:xfrm>
            <a:off x="3842422" y="4617392"/>
            <a:ext cx="1572260" cy="6038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748BA-D795-5E1F-5866-3A8C9336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Rowstore Synergies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42E16-CBA7-25E4-CA5F-32B205829A8A}"/>
              </a:ext>
            </a:extLst>
          </p:cNvPr>
          <p:cNvSpPr/>
          <p:nvPr/>
        </p:nvSpPr>
        <p:spPr>
          <a:xfrm>
            <a:off x="0" y="429768"/>
            <a:ext cx="12192000" cy="66767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38031A-46D8-E6DA-1C30-89ADB322A89F}"/>
              </a:ext>
            </a:extLst>
          </p:cNvPr>
          <p:cNvGrpSpPr/>
          <p:nvPr/>
        </p:nvGrpSpPr>
        <p:grpSpPr>
          <a:xfrm>
            <a:off x="6556241" y="3623119"/>
            <a:ext cx="194036" cy="1671257"/>
            <a:chOff x="6556241" y="3623119"/>
            <a:chExt cx="194036" cy="1671257"/>
          </a:xfrm>
        </p:grpSpPr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1304D319-075E-7619-9174-506B55C8F4DF}"/>
                </a:ext>
              </a:extLst>
            </p:cNvPr>
            <p:cNvSpPr/>
            <p:nvPr/>
          </p:nvSpPr>
          <p:spPr>
            <a:xfrm>
              <a:off x="6556241" y="3623119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Up-Down 9">
              <a:extLst>
                <a:ext uri="{FF2B5EF4-FFF2-40B4-BE49-F238E27FC236}">
                  <a16:creationId xmlns:a16="http://schemas.microsoft.com/office/drawing/2014/main" id="{24BFF37A-2910-8DF3-0A7B-4F616D27DE54}"/>
                </a:ext>
              </a:extLst>
            </p:cNvPr>
            <p:cNvSpPr/>
            <p:nvPr/>
          </p:nvSpPr>
          <p:spPr>
            <a:xfrm>
              <a:off x="6556241" y="4896104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0B4819-2A26-0FD8-1B9B-E15E2769093A}"/>
              </a:ext>
            </a:extLst>
          </p:cNvPr>
          <p:cNvGrpSpPr/>
          <p:nvPr/>
        </p:nvGrpSpPr>
        <p:grpSpPr>
          <a:xfrm>
            <a:off x="9883960" y="3575304"/>
            <a:ext cx="784040" cy="1536192"/>
            <a:chOff x="9883960" y="3575304"/>
            <a:chExt cx="784040" cy="15361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87E88E-9D86-3F33-4D37-38217F0F9BB9}"/>
                </a:ext>
              </a:extLst>
            </p:cNvPr>
            <p:cNvSpPr/>
            <p:nvPr/>
          </p:nvSpPr>
          <p:spPr>
            <a:xfrm>
              <a:off x="9883960" y="357530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612AE6-F67E-4A3D-748E-3F2501DA0536}"/>
                </a:ext>
              </a:extLst>
            </p:cNvPr>
            <p:cNvSpPr/>
            <p:nvPr/>
          </p:nvSpPr>
          <p:spPr>
            <a:xfrm>
              <a:off x="9883960" y="485546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DFA9D-0F25-036D-AD84-EC5C0908D816}"/>
              </a:ext>
            </a:extLst>
          </p:cNvPr>
          <p:cNvSpPr/>
          <p:nvPr/>
        </p:nvSpPr>
        <p:spPr>
          <a:xfrm>
            <a:off x="6731778" y="4021391"/>
            <a:ext cx="2525326" cy="687769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1" grpId="0" animBg="1"/>
      <p:bldP spid="21" grpId="1" animBg="1"/>
      <p:bldP spid="22" grpId="0" animBg="1"/>
      <p:bldP spid="3" grpId="0" animBg="1"/>
      <p:bldP spid="11" grpId="0" animBg="1"/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49332-A7D3-8973-DACB-5A54BE1F5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Wicked fast</a:t>
            </a:r>
          </a:p>
          <a:p>
            <a:pPr lvl="1"/>
            <a:r>
              <a:rPr lang="en-US" dirty="0"/>
              <a:t>High data compression rates - smaller in-memory footprint</a:t>
            </a:r>
          </a:p>
          <a:p>
            <a:pPr lvl="1"/>
            <a:r>
              <a:rPr lang="en-US" dirty="0"/>
              <a:t>Batch execution - improve performance through Parallelism</a:t>
            </a:r>
          </a:p>
          <a:p>
            <a:pPr lvl="1"/>
            <a:r>
              <a:rPr lang="en-US" dirty="0"/>
              <a:t>Selecting &amp; filtering on multiple index keys at once - reduces I/O</a:t>
            </a:r>
          </a:p>
          <a:p>
            <a:r>
              <a:rPr lang="en-US" dirty="0"/>
              <a:t>But! </a:t>
            </a:r>
          </a:p>
          <a:p>
            <a:pPr lvl="1"/>
            <a:r>
              <a:rPr lang="en-US" dirty="0"/>
              <a:t>1 per table - covers most data types</a:t>
            </a:r>
          </a:p>
          <a:p>
            <a:pPr lvl="2"/>
            <a:r>
              <a:rPr lang="en-US" dirty="0"/>
              <a:t>Excluded types - geo%, </a:t>
            </a:r>
            <a:r>
              <a:rPr lang="en-US" dirty="0" err="1"/>
              <a:t>hierarchyid</a:t>
            </a:r>
            <a:r>
              <a:rPr lang="en-US" dirty="0"/>
              <a:t>, image, %text, </a:t>
            </a:r>
            <a:r>
              <a:rPr lang="en-US" dirty="0" err="1"/>
              <a:t>sql_variant</a:t>
            </a:r>
            <a:r>
              <a:rPr lang="en-US" dirty="0"/>
              <a:t>, timestamp, xml</a:t>
            </a:r>
          </a:p>
          <a:p>
            <a:pPr lvl="1"/>
            <a:r>
              <a:rPr lang="en-US" dirty="0"/>
              <a:t>Writes create Delta (Residual) Rowgroups and Deleted Bitmaps</a:t>
            </a:r>
          </a:p>
          <a:p>
            <a:pPr lvl="2"/>
            <a:r>
              <a:rPr lang="en-US" dirty="0"/>
              <a:t>Performance hit!</a:t>
            </a:r>
          </a:p>
          <a:p>
            <a:pPr lvl="1"/>
            <a:r>
              <a:rPr lang="en-US" dirty="0"/>
              <a:t>Can’t cover Foreign Key Constraints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75E76-30B9-9A34-FC68-EE79CF61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Updatable Nonclustered Columnstore - Enterprise Edition and SQL 2016+</a:t>
            </a:r>
          </a:p>
        </p:txBody>
      </p:sp>
    </p:spTree>
    <p:extLst>
      <p:ext uri="{BB962C8B-B14F-4D97-AF65-F5344CB8AC3E}">
        <p14:creationId xmlns:p14="http://schemas.microsoft.com/office/powerpoint/2010/main" val="11535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Community Support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BA5DC5-66AD-EAD0-7ECA-C3BEB022D4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2984" y="1579146"/>
          <a:ext cx="11429262" cy="4435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499">
                  <a:extLst>
                    <a:ext uri="{9D8B030D-6E8A-4147-A177-3AD203B41FA5}">
                      <a16:colId xmlns:a16="http://schemas.microsoft.com/office/drawing/2014/main" val="3820894391"/>
                    </a:ext>
                  </a:extLst>
                </a:gridCol>
                <a:gridCol w="2302678">
                  <a:extLst>
                    <a:ext uri="{9D8B030D-6E8A-4147-A177-3AD203B41FA5}">
                      <a16:colId xmlns:a16="http://schemas.microsoft.com/office/drawing/2014/main" val="1851898957"/>
                    </a:ext>
                  </a:extLst>
                </a:gridCol>
                <a:gridCol w="3622933">
                  <a:extLst>
                    <a:ext uri="{9D8B030D-6E8A-4147-A177-3AD203B41FA5}">
                      <a16:colId xmlns:a16="http://schemas.microsoft.com/office/drawing/2014/main" val="2660764542"/>
                    </a:ext>
                  </a:extLst>
                </a:gridCol>
                <a:gridCol w="2822152">
                  <a:extLst>
                    <a:ext uri="{9D8B030D-6E8A-4147-A177-3AD203B41FA5}">
                      <a16:colId xmlns:a16="http://schemas.microsoft.com/office/drawing/2014/main" val="431307357"/>
                    </a:ext>
                  </a:extLst>
                </a:gridCol>
              </a:tblGrid>
              <a:tr h="600555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Type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Frequency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Join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851026734"/>
                  </a:ext>
                </a:extLst>
              </a:tr>
              <a:tr h="1284429">
                <a:tc>
                  <a:txBody>
                    <a:bodyPr/>
                    <a:lstStyle/>
                    <a:p>
                      <a:r>
                        <a:rPr lang="en-US" sz="1900" dirty="0"/>
                        <a:t>LA Data Platform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474166702"/>
                  </a:ext>
                </a:extLst>
              </a:tr>
              <a:tr h="1287167">
                <a:tc>
                  <a:txBody>
                    <a:bodyPr/>
                    <a:lstStyle/>
                    <a:p>
                      <a:r>
                        <a:rPr lang="en-US" sz="1900" dirty="0"/>
                        <a:t>Southland Data Professionals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each odd month</a:t>
                      </a:r>
                    </a:p>
                    <a:p>
                      <a:r>
                        <a:rPr lang="en-US" sz="1900" dirty="0"/>
                        <a:t>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204805633"/>
                  </a:ext>
                </a:extLst>
              </a:tr>
              <a:tr h="1263588">
                <a:tc>
                  <a:txBody>
                    <a:bodyPr/>
                    <a:lstStyle/>
                    <a:p>
                      <a:r>
                        <a:rPr lang="en-US" sz="1900" dirty="0"/>
                        <a:t>San Diego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monthly 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81826319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0AC388C9-9EEA-A9D6-3F7A-A3CC9DB1D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71" y="2273372"/>
            <a:ext cx="1123325" cy="1123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2E9D09-DD22-851E-A5E1-DB5D1F02A796}"/>
              </a:ext>
            </a:extLst>
          </p:cNvPr>
          <p:cNvSpPr txBox="1"/>
          <p:nvPr/>
        </p:nvSpPr>
        <p:spPr>
          <a:xfrm>
            <a:off x="242984" y="6278099"/>
            <a:ext cx="9465734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hlinkClick r:id="rId3"/>
              </a:rPr>
              <a:t>Find more Azure Data Tech Groups on Meetup</a:t>
            </a:r>
            <a:endParaRPr lang="en-US" sz="1905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6B5FD-E88D-FD72-4F8C-7CDF3A7CF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871" y="3515278"/>
            <a:ext cx="1123325" cy="1151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D6927-D340-9E21-1C24-EC1F97AA6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717" y="4785151"/>
            <a:ext cx="1193632" cy="11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46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F8A6B-616D-8918-906E-A54DB20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522381"/>
            <a:ext cx="12192000" cy="414297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1FD3D6-76CE-AA77-7B9D-698B0D1A35BD}"/>
              </a:ext>
            </a:extLst>
          </p:cNvPr>
          <p:cNvCxnSpPr>
            <a:cxnSpLocks/>
          </p:cNvCxnSpPr>
          <p:nvPr/>
        </p:nvCxnSpPr>
        <p:spPr>
          <a:xfrm>
            <a:off x="10668000" y="3429000"/>
            <a:ext cx="0" cy="20482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218E3A-CA94-6817-347A-CA7DDC93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83" y="5336848"/>
            <a:ext cx="7009732" cy="149735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9CC320-FFD0-F146-F320-D97E8716AC12}"/>
              </a:ext>
            </a:extLst>
          </p:cNvPr>
          <p:cNvSpPr/>
          <p:nvPr/>
        </p:nvSpPr>
        <p:spPr>
          <a:xfrm>
            <a:off x="2327761" y="2103263"/>
            <a:ext cx="1161769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24A6B1-AADB-E9AC-78D8-C5853E6CA6E6}"/>
              </a:ext>
            </a:extLst>
          </p:cNvPr>
          <p:cNvSpPr/>
          <p:nvPr/>
        </p:nvSpPr>
        <p:spPr>
          <a:xfrm>
            <a:off x="2337386" y="2437175"/>
            <a:ext cx="1207008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810510-2630-534F-0E2A-56DB7B62266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743456" y="3744026"/>
            <a:ext cx="1719072" cy="10911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1DACC84-F203-7721-01A1-2BEEAC33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" y="4755962"/>
            <a:ext cx="9638479" cy="45693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29F4A9-101A-2540-4238-9A5B70685485}"/>
              </a:ext>
            </a:extLst>
          </p:cNvPr>
          <p:cNvSpPr/>
          <p:nvPr/>
        </p:nvSpPr>
        <p:spPr>
          <a:xfrm>
            <a:off x="3462528" y="3636924"/>
            <a:ext cx="4206240" cy="2142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1C562-8FE0-AB02-6EF9-4D79FD7CCCDD}"/>
              </a:ext>
            </a:extLst>
          </p:cNvPr>
          <p:cNvCxnSpPr>
            <a:cxnSpLocks/>
          </p:cNvCxnSpPr>
          <p:nvPr/>
        </p:nvCxnSpPr>
        <p:spPr>
          <a:xfrm>
            <a:off x="4157472" y="1584077"/>
            <a:ext cx="768096" cy="13844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1124E-F914-F904-6AB4-E6F518F91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8" y="571285"/>
            <a:ext cx="6206490" cy="128016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B1F544C-DF85-8652-4BF6-E0BF14489A01}"/>
              </a:ext>
            </a:extLst>
          </p:cNvPr>
          <p:cNvSpPr/>
          <p:nvPr/>
        </p:nvSpPr>
        <p:spPr>
          <a:xfrm>
            <a:off x="2327761" y="1941426"/>
            <a:ext cx="1207008" cy="20783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F28C210-CDA0-4314-6F57-D1622DBE405A}"/>
              </a:ext>
            </a:extLst>
          </p:cNvPr>
          <p:cNvSpPr/>
          <p:nvPr/>
        </p:nvSpPr>
        <p:spPr>
          <a:xfrm>
            <a:off x="1450848" y="17326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31E781-3236-2B0D-2BD0-C6F485192753}"/>
              </a:ext>
            </a:extLst>
          </p:cNvPr>
          <p:cNvGrpSpPr/>
          <p:nvPr/>
        </p:nvGrpSpPr>
        <p:grpSpPr>
          <a:xfrm>
            <a:off x="8619285" y="5336151"/>
            <a:ext cx="3063845" cy="1482013"/>
            <a:chOff x="9033538" y="4971088"/>
            <a:chExt cx="3063845" cy="14820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FEF7A3-027E-EEB6-5D25-79B59E7E0FA2}"/>
                </a:ext>
              </a:extLst>
            </p:cNvPr>
            <p:cNvSpPr/>
            <p:nvPr/>
          </p:nvSpPr>
          <p:spPr>
            <a:xfrm>
              <a:off x="9241536" y="497108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BB0663-568D-8381-F413-7EC561BB6ABC}"/>
                </a:ext>
              </a:extLst>
            </p:cNvPr>
            <p:cNvSpPr/>
            <p:nvPr/>
          </p:nvSpPr>
          <p:spPr>
            <a:xfrm>
              <a:off x="9790176" y="533684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6A3809-D831-C2FC-5F6D-256151118DCE}"/>
                </a:ext>
              </a:extLst>
            </p:cNvPr>
            <p:cNvSpPr/>
            <p:nvPr/>
          </p:nvSpPr>
          <p:spPr>
            <a:xfrm>
              <a:off x="10597768" y="570260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2CD79B-CBFC-E45C-EC3D-899AA28F2A3E}"/>
                </a:ext>
              </a:extLst>
            </p:cNvPr>
            <p:cNvSpPr/>
            <p:nvPr/>
          </p:nvSpPr>
          <p:spPr>
            <a:xfrm>
              <a:off x="9033538" y="6056661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DDFF7-507F-15BA-AC40-AFD627679ED9}"/>
              </a:ext>
            </a:extLst>
          </p:cNvPr>
          <p:cNvSpPr/>
          <p:nvPr/>
        </p:nvSpPr>
        <p:spPr>
          <a:xfrm>
            <a:off x="-12192" y="2235295"/>
            <a:ext cx="384590" cy="2802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C4490-99DE-3875-FE23-1ED95280C866}"/>
              </a:ext>
            </a:extLst>
          </p:cNvPr>
          <p:cNvSpPr/>
          <p:nvPr/>
        </p:nvSpPr>
        <p:spPr>
          <a:xfrm>
            <a:off x="3501722" y="1908674"/>
            <a:ext cx="2521126" cy="25477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53ED5C5-6A2C-6538-EE77-505637F00407}"/>
              </a:ext>
            </a:extLst>
          </p:cNvPr>
          <p:cNvSpPr/>
          <p:nvPr/>
        </p:nvSpPr>
        <p:spPr>
          <a:xfrm>
            <a:off x="1450848" y="198162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9FD476-121B-0352-C403-787547D37D2B}"/>
              </a:ext>
            </a:extLst>
          </p:cNvPr>
          <p:cNvSpPr/>
          <p:nvPr/>
        </p:nvSpPr>
        <p:spPr>
          <a:xfrm>
            <a:off x="3805970" y="576189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1D6D4AC-AACB-0A78-9D08-CFDCD67E9660}"/>
              </a:ext>
            </a:extLst>
          </p:cNvPr>
          <p:cNvSpPr/>
          <p:nvPr/>
        </p:nvSpPr>
        <p:spPr>
          <a:xfrm rot="10800000">
            <a:off x="9806244" y="47273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8AD626D-4598-0856-7407-C0B6AA06D7CA}"/>
              </a:ext>
            </a:extLst>
          </p:cNvPr>
          <p:cNvSpPr/>
          <p:nvPr/>
        </p:nvSpPr>
        <p:spPr>
          <a:xfrm>
            <a:off x="1450848" y="2352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66D95D-F90F-4DE3-1BCB-BEA675974076}"/>
              </a:ext>
            </a:extLst>
          </p:cNvPr>
          <p:cNvSpPr/>
          <p:nvPr/>
        </p:nvSpPr>
        <p:spPr>
          <a:xfrm rot="10800000">
            <a:off x="7303770" y="92207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79E91-803D-FD91-0C59-04641508ACFF}"/>
              </a:ext>
            </a:extLst>
          </p:cNvPr>
          <p:cNvSpPr/>
          <p:nvPr/>
        </p:nvSpPr>
        <p:spPr>
          <a:xfrm>
            <a:off x="3462528" y="2968525"/>
            <a:ext cx="3328416" cy="71373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96302C2-EDDE-2D79-322C-BC63A6EF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Columnstore Insights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6F4E6-6E7C-E2F7-B388-7CD6F4C7E6F5}"/>
              </a:ext>
            </a:extLst>
          </p:cNvPr>
          <p:cNvSpPr/>
          <p:nvPr/>
        </p:nvSpPr>
        <p:spPr>
          <a:xfrm>
            <a:off x="8948928" y="2598580"/>
            <a:ext cx="3242404" cy="8046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8A9480-5361-A05B-B3B8-20F0578CFEE5}"/>
              </a:ext>
            </a:extLst>
          </p:cNvPr>
          <p:cNvSpPr/>
          <p:nvPr/>
        </p:nvSpPr>
        <p:spPr>
          <a:xfrm>
            <a:off x="8959413" y="2094121"/>
            <a:ext cx="3242404" cy="24806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C8CF95-75C8-5993-0C54-78CF0CB8D5EE}"/>
              </a:ext>
            </a:extLst>
          </p:cNvPr>
          <p:cNvSpPr/>
          <p:nvPr/>
        </p:nvSpPr>
        <p:spPr>
          <a:xfrm>
            <a:off x="8094775" y="19201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 animBg="1"/>
      <p:bldP spid="10" grpId="0" animBg="1"/>
      <p:bldP spid="10" grpId="1" animBg="1"/>
      <p:bldP spid="10" grpId="2" animBg="1"/>
      <p:bldP spid="37" grpId="0" animBg="1"/>
      <p:bldP spid="37" grpId="1" animBg="1"/>
      <p:bldP spid="38" grpId="0" animBg="1"/>
      <p:bldP spid="38" grpId="1" animBg="1"/>
      <p:bldP spid="16" grpId="1" animBg="1"/>
      <p:bldP spid="16" grpId="2" animBg="1"/>
      <p:bldP spid="19" grpId="1" animBg="1"/>
      <p:bldP spid="19" grpId="2" animBg="1"/>
      <p:bldP spid="20" grpId="0" animBg="1"/>
      <p:bldP spid="20" grpId="1" animBg="1"/>
      <p:bldP spid="23" grpId="0" animBg="1"/>
      <p:bldP spid="23" grpId="1" animBg="1"/>
      <p:bldP spid="23" grpId="2" animBg="1"/>
      <p:bldP spid="26" grpId="0" animBg="1"/>
      <p:bldP spid="26" grpId="1" animBg="1"/>
      <p:bldP spid="28" grpId="0" animBg="1"/>
      <p:bldP spid="28" grpId="1" animBg="1"/>
      <p:bldP spid="30" grpId="0" animBg="1"/>
      <p:bldP spid="13" grpId="0" animBg="1"/>
      <p:bldP spid="9" grpId="0" animBg="1"/>
      <p:bldP spid="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500+ diagnoses</a:t>
            </a:r>
          </a:p>
          <a:p>
            <a:pPr lvl="1"/>
            <a:r>
              <a:rPr lang="en-US" dirty="0"/>
              <a:t>Instance &amp; Database(s)</a:t>
            </a:r>
          </a:p>
          <a:p>
            <a:pPr lvl="1"/>
            <a:r>
              <a:rPr lang="en-US" dirty="0"/>
              <a:t>Tables (includes Views, SQL Table Valued Functions)</a:t>
            </a:r>
          </a:p>
          <a:p>
            <a:pPr lvl="1"/>
            <a:r>
              <a:rPr lang="en-US" dirty="0"/>
              <a:t>Indexes (includes Foreign Keys, Constraints, Missing Indexes)</a:t>
            </a:r>
          </a:p>
          <a:p>
            <a:r>
              <a:rPr lang="en-US" dirty="0"/>
              <a:t>Identify items that “stand out” 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Priority Metrics</a:t>
            </a:r>
          </a:p>
          <a:p>
            <a:pPr lvl="1"/>
            <a:r>
              <a:rPr lang="en-US" dirty="0"/>
              <a:t>Unused or empty objects</a:t>
            </a:r>
          </a:p>
          <a:p>
            <a:r>
              <a:rPr lang="en-US" dirty="0"/>
              <a:t>“Good to know”</a:t>
            </a:r>
          </a:p>
          <a:p>
            <a:pPr lvl="1"/>
            <a:r>
              <a:rPr lang="en-US" dirty="0"/>
              <a:t>“Key” configuration info - 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Version Aware - don’t ding SQL 2012 for new feature in SQL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237643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A546AC-68FA-E43E-F556-7FEF96DDDA5E}"/>
              </a:ext>
            </a:extLst>
          </p:cNvPr>
          <p:cNvSpPr/>
          <p:nvPr/>
        </p:nvSpPr>
        <p:spPr>
          <a:xfrm>
            <a:off x="0" y="3831336"/>
            <a:ext cx="12192000" cy="435864"/>
          </a:xfrm>
          <a:prstGeom prst="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6CE9C1-F241-C0E3-2BF5-3469FB5EC64B}"/>
              </a:ext>
            </a:extLst>
          </p:cNvPr>
          <p:cNvSpPr/>
          <p:nvPr/>
        </p:nvSpPr>
        <p:spPr>
          <a:xfrm>
            <a:off x="2150872" y="228600"/>
            <a:ext cx="127508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65F2CF-21E9-179B-C26B-591E454A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502920"/>
            <a:ext cx="9346851" cy="6326368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6344A-BBAA-8DA7-31FF-F44B91E263C0}"/>
              </a:ext>
            </a:extLst>
          </p:cNvPr>
          <p:cNvSpPr txBox="1"/>
          <p:nvPr/>
        </p:nvSpPr>
        <p:spPr>
          <a:xfrm>
            <a:off x="5062887" y="1307846"/>
            <a:ext cx="4739639" cy="461665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IX_Sales_OrderLines_Perf_</a:t>
            </a:r>
            <a:r>
              <a:rPr lang="en-US" sz="2400" b="1" dirty="0">
                <a:solidFill>
                  <a:srgbClr val="C00000"/>
                </a:solidFill>
              </a:rPr>
              <a:t>20160301</a:t>
            </a:r>
            <a:r>
              <a:rPr lang="en-US" sz="2000" b="1" dirty="0"/>
              <a:t>_02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FF8F4-DD70-CE83-1668-073AF031A20D}"/>
              </a:ext>
            </a:extLst>
          </p:cNvPr>
          <p:cNvSpPr/>
          <p:nvPr/>
        </p:nvSpPr>
        <p:spPr>
          <a:xfrm>
            <a:off x="7668768" y="2056438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2EAC4-73A6-DFC4-A910-455F6ABF7B15}"/>
              </a:ext>
            </a:extLst>
          </p:cNvPr>
          <p:cNvSpPr/>
          <p:nvPr/>
        </p:nvSpPr>
        <p:spPr>
          <a:xfrm>
            <a:off x="5191225" y="424795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08719D-6E57-2BEB-5B48-1C11E5C3AC9F}"/>
              </a:ext>
            </a:extLst>
          </p:cNvPr>
          <p:cNvSpPr/>
          <p:nvPr/>
        </p:nvSpPr>
        <p:spPr>
          <a:xfrm>
            <a:off x="3016877" y="606016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67DC2D-F750-5F97-CDA3-57A6DA297CAB}"/>
              </a:ext>
            </a:extLst>
          </p:cNvPr>
          <p:cNvSpPr/>
          <p:nvPr/>
        </p:nvSpPr>
        <p:spPr>
          <a:xfrm>
            <a:off x="3096768" y="5348782"/>
            <a:ext cx="1024128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0FA03-B293-FB77-CBB5-A548BF1DACA1}"/>
              </a:ext>
            </a:extLst>
          </p:cNvPr>
          <p:cNvSpPr/>
          <p:nvPr/>
        </p:nvSpPr>
        <p:spPr>
          <a:xfrm>
            <a:off x="463296" y="134416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E98B7-D7B7-04C4-20AC-706236838D40}"/>
              </a:ext>
            </a:extLst>
          </p:cNvPr>
          <p:cNvSpPr/>
          <p:nvPr/>
        </p:nvSpPr>
        <p:spPr>
          <a:xfrm>
            <a:off x="463295" y="1701346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3C8FB-D8D5-454C-4AD5-D57294CF98B8}"/>
              </a:ext>
            </a:extLst>
          </p:cNvPr>
          <p:cNvSpPr/>
          <p:nvPr/>
        </p:nvSpPr>
        <p:spPr>
          <a:xfrm>
            <a:off x="455675" y="20643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6B46E5-3FC6-A038-BD1C-62CFD05A97B9}"/>
              </a:ext>
            </a:extLst>
          </p:cNvPr>
          <p:cNvSpPr/>
          <p:nvPr/>
        </p:nvSpPr>
        <p:spPr>
          <a:xfrm>
            <a:off x="443482" y="24212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7149D-6EDA-5CF6-AB57-C99ADAC82A9B}"/>
              </a:ext>
            </a:extLst>
          </p:cNvPr>
          <p:cNvSpPr/>
          <p:nvPr/>
        </p:nvSpPr>
        <p:spPr>
          <a:xfrm>
            <a:off x="431289" y="278807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6A5321-C391-AB2F-5CAF-FA395A3661EB}"/>
              </a:ext>
            </a:extLst>
          </p:cNvPr>
          <p:cNvSpPr/>
          <p:nvPr/>
        </p:nvSpPr>
        <p:spPr>
          <a:xfrm>
            <a:off x="443481" y="31458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A90424-DDEC-C6A6-D2CD-BDA3702013CF}"/>
              </a:ext>
            </a:extLst>
          </p:cNvPr>
          <p:cNvSpPr/>
          <p:nvPr/>
        </p:nvSpPr>
        <p:spPr>
          <a:xfrm>
            <a:off x="431288" y="3512723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A6ED4-F93C-3C3E-213B-1506052730DD}"/>
              </a:ext>
            </a:extLst>
          </p:cNvPr>
          <p:cNvSpPr/>
          <p:nvPr/>
        </p:nvSpPr>
        <p:spPr>
          <a:xfrm>
            <a:off x="442972" y="385606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09114-D7A1-5DA0-134D-3B73D9CF72DB}"/>
              </a:ext>
            </a:extLst>
          </p:cNvPr>
          <p:cNvSpPr/>
          <p:nvPr/>
        </p:nvSpPr>
        <p:spPr>
          <a:xfrm>
            <a:off x="431287" y="422072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D93B2-09BA-60D2-5268-8B633FB5A9FA}"/>
              </a:ext>
            </a:extLst>
          </p:cNvPr>
          <p:cNvSpPr/>
          <p:nvPr/>
        </p:nvSpPr>
        <p:spPr>
          <a:xfrm>
            <a:off x="455675" y="460643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2AFB8-0AED-90BE-E4CD-84BCB7C3B22A}"/>
              </a:ext>
            </a:extLst>
          </p:cNvPr>
          <p:cNvSpPr/>
          <p:nvPr/>
        </p:nvSpPr>
        <p:spPr>
          <a:xfrm>
            <a:off x="431286" y="497391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A0AE9B-93CA-945A-E79B-7F5D967C84C5}"/>
              </a:ext>
            </a:extLst>
          </p:cNvPr>
          <p:cNvSpPr/>
          <p:nvPr/>
        </p:nvSpPr>
        <p:spPr>
          <a:xfrm>
            <a:off x="455675" y="534101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1CEAE-FF19-D4CC-A4A6-F56C182BCE35}"/>
              </a:ext>
            </a:extLst>
          </p:cNvPr>
          <p:cNvSpPr/>
          <p:nvPr/>
        </p:nvSpPr>
        <p:spPr>
          <a:xfrm>
            <a:off x="431285" y="5708505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83E14-124B-A31D-E3DC-D9182045DE33}"/>
              </a:ext>
            </a:extLst>
          </p:cNvPr>
          <p:cNvSpPr/>
          <p:nvPr/>
        </p:nvSpPr>
        <p:spPr>
          <a:xfrm>
            <a:off x="431284" y="606016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DE9081-AFBF-C213-F698-100428228C6B}"/>
              </a:ext>
            </a:extLst>
          </p:cNvPr>
          <p:cNvSpPr/>
          <p:nvPr/>
        </p:nvSpPr>
        <p:spPr>
          <a:xfrm>
            <a:off x="455675" y="63929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4" grpId="0" animBg="1"/>
      <p:bldP spid="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7EA9-A928-B9E2-EB84-A709BC96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&amp;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E8EF-B05C-5E63-B38D-F2953A68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u="sng" dirty="0"/>
              <a:t>Parameter</a:t>
            </a:r>
            <a:r>
              <a:rPr lang="en-US" u="sng" dirty="0"/>
              <a:t>					</a:t>
            </a:r>
            <a:r>
              <a:rPr lang="en-US" dirty="0"/>
              <a:t>	</a:t>
            </a:r>
            <a:r>
              <a:rPr lang="en-US" b="1" u="sng" dirty="0"/>
              <a:t>Default					</a:t>
            </a:r>
          </a:p>
          <a:p>
            <a:pPr marL="0" indent="0">
              <a:buNone/>
            </a:pPr>
            <a:r>
              <a:rPr lang="en-US" dirty="0"/>
              <a:t>Database to include 				ALL USER DB</a:t>
            </a:r>
          </a:p>
          <a:p>
            <a:pPr marL="0" indent="0">
              <a:buNone/>
            </a:pPr>
            <a:r>
              <a:rPr lang="en-US" dirty="0"/>
              <a:t>Foreign key coverage 				Keep, add new from Missing Indexes</a:t>
            </a:r>
          </a:p>
          <a:p>
            <a:pPr marL="0" indent="0">
              <a:buNone/>
            </a:pPr>
            <a:r>
              <a:rPr lang="en-US" dirty="0"/>
              <a:t>Use/Create Nonclustered Columnstore	YES, if 2016+ &amp; Enterprise</a:t>
            </a:r>
          </a:p>
          <a:p>
            <a:pPr marL="0" indent="0">
              <a:buNone/>
            </a:pPr>
            <a:r>
              <a:rPr lang="en-US" dirty="0"/>
              <a:t>18 Priority Metrics					(Varies)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SQL Versions Supported</a:t>
            </a:r>
            <a:r>
              <a:rPr lang="en-US" u="sng" dirty="0"/>
              <a:t>							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SQL Server 2012+ (when </a:t>
            </a:r>
            <a:r>
              <a:rPr lang="en-US" b="1" dirty="0"/>
              <a:t>IIF()</a:t>
            </a:r>
            <a:r>
              <a:rPr lang="en-US" dirty="0"/>
              <a:t> function introduced)</a:t>
            </a:r>
          </a:p>
          <a:p>
            <a:pPr marL="0" indent="0">
              <a:buNone/>
            </a:pPr>
            <a:r>
              <a:rPr lang="en-US" dirty="0"/>
              <a:t>Azure (mostly)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1DBF0-06B3-B3FC-DDC3-EBCDDA0B3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Standard Edition means no ONLINE index changes</a:t>
            </a:r>
          </a:p>
          <a:p>
            <a:r>
              <a:rPr lang="en-US" dirty="0"/>
              <a:t>Much interdependency between indexes and other elements</a:t>
            </a:r>
          </a:p>
          <a:p>
            <a:pPr lvl="1"/>
            <a:r>
              <a:rPr lang="en-US" dirty="0"/>
              <a:t>Clustered index changes work best with no other indexes</a:t>
            </a:r>
          </a:p>
          <a:p>
            <a:pPr lvl="1"/>
            <a:r>
              <a:rPr lang="en-US" dirty="0"/>
              <a:t>Audit &amp; History tables may needs dropping &amp; rebuilding</a:t>
            </a:r>
          </a:p>
          <a:p>
            <a:pPr lvl="1"/>
            <a:r>
              <a:rPr lang="en-US" dirty="0"/>
              <a:t>Foreign Keys and other Constraints may need dropping and rebuilding</a:t>
            </a:r>
          </a:p>
          <a:p>
            <a:r>
              <a:rPr lang="en-US" dirty="0"/>
              <a:t>There’s never enough Log file space</a:t>
            </a:r>
          </a:p>
          <a:p>
            <a:r>
              <a:rPr lang="en-US" dirty="0"/>
              <a:t>Scripting DDL changes best left to “experts”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C525F-08C3-8254-8EDE-F29D8850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Turning prescriptions into improvement</a:t>
            </a:r>
          </a:p>
        </p:txBody>
      </p:sp>
    </p:spTree>
    <p:extLst>
      <p:ext uri="{BB962C8B-B14F-4D97-AF65-F5344CB8AC3E}">
        <p14:creationId xmlns:p14="http://schemas.microsoft.com/office/powerpoint/2010/main" val="29856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that’s worked for me:</a:t>
            </a:r>
          </a:p>
          <a:p>
            <a:pPr lvl="1"/>
            <a:r>
              <a:rPr lang="en-US" dirty="0"/>
              <a:t>Clone structure of target database</a:t>
            </a:r>
          </a:p>
          <a:p>
            <a:pPr lvl="1"/>
            <a:r>
              <a:rPr lang="en-US" dirty="0"/>
              <a:t>Apply changes to clone to produce improved “end state”</a:t>
            </a:r>
          </a:p>
          <a:p>
            <a:pPr lvl="1"/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Start creating “rollback code” by comparing in the opposite direction</a:t>
            </a:r>
          </a:p>
          <a:p>
            <a:pPr lvl="1"/>
            <a:r>
              <a:rPr lang="en-US" dirty="0"/>
              <a:t>Apply delta scripts to target database</a:t>
            </a:r>
          </a:p>
          <a:p>
            <a:pPr lvl="1"/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Execute rollback code if SHTF</a:t>
            </a:r>
          </a:p>
          <a:p>
            <a:r>
              <a:rPr lang="en-US" dirty="0"/>
              <a:t>Consider batching changes by table</a:t>
            </a:r>
          </a:p>
          <a:p>
            <a:pPr lvl="1"/>
            <a:r>
              <a:rPr lang="en-US" dirty="0"/>
              <a:t>More time consuming to script</a:t>
            </a:r>
          </a:p>
          <a:p>
            <a:pPr lvl="1"/>
            <a:r>
              <a:rPr lang="en-US" dirty="0"/>
              <a:t>Expedites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prescriptions into improvement (Continued)</a:t>
            </a:r>
          </a:p>
        </p:txBody>
      </p:sp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DF943-0A40-2787-7FC3-97B5ABAC2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change has unintended consequences</a:t>
            </a:r>
          </a:p>
          <a:p>
            <a:pPr lvl="1"/>
            <a:r>
              <a:rPr lang="en-US" dirty="0"/>
              <a:t>It </a:t>
            </a:r>
            <a:r>
              <a:rPr lang="en-US" u="sng" dirty="0"/>
              <a:t>ALWAYS</a:t>
            </a:r>
            <a:r>
              <a:rPr lang="en-US" dirty="0"/>
              <a:t> depends!</a:t>
            </a:r>
          </a:p>
          <a:p>
            <a:r>
              <a:rPr lang="en-US" dirty="0"/>
              <a:t>No express or implied warranty as to fitness for “your situation” - test first!</a:t>
            </a:r>
          </a:p>
          <a:p>
            <a:r>
              <a:rPr lang="en-US" dirty="0"/>
              <a:t>Don’t boil the ocean</a:t>
            </a:r>
          </a:p>
          <a:p>
            <a:pPr lvl="1"/>
            <a:r>
              <a:rPr lang="en-US" dirty="0"/>
              <a:t>Prioritize</a:t>
            </a:r>
          </a:p>
          <a:p>
            <a:pPr lvl="1"/>
            <a:r>
              <a:rPr lang="en-US" dirty="0"/>
              <a:t>Start small</a:t>
            </a:r>
          </a:p>
          <a:p>
            <a:pPr lvl="1"/>
            <a:r>
              <a:rPr lang="en-US" dirty="0"/>
              <a:t>Rinse &amp; Repeat</a:t>
            </a:r>
          </a:p>
          <a:p>
            <a:r>
              <a:rPr lang="en-US" dirty="0"/>
              <a:t>Time estimates in lower environments don’t extrapolate to Production</a:t>
            </a:r>
          </a:p>
          <a:p>
            <a:r>
              <a:rPr lang="en-US" dirty="0"/>
              <a:t>Need to identify &amp; measure “Success”</a:t>
            </a:r>
          </a:p>
          <a:p>
            <a:pPr lvl="1"/>
            <a:r>
              <a:rPr lang="en-US" dirty="0"/>
              <a:t>What’s a baseline?</a:t>
            </a:r>
          </a:p>
          <a:p>
            <a:r>
              <a:rPr lang="en-US" dirty="0"/>
              <a:t>Know when to say “When”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0B6EC-E8A9-9CFB-EDF8-8212D485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Disclaimers!</a:t>
            </a:r>
          </a:p>
        </p:txBody>
      </p:sp>
    </p:spTree>
    <p:extLst>
      <p:ext uri="{BB962C8B-B14F-4D97-AF65-F5344CB8AC3E}">
        <p14:creationId xmlns:p14="http://schemas.microsoft.com/office/powerpoint/2010/main" val="24882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for “volunteers” to improve </a:t>
            </a:r>
            <a:r>
              <a:rPr lang="en-US" dirty="0" err="1"/>
              <a:t>SQLXL_Index</a:t>
            </a:r>
            <a:endParaRPr lang="en-US" dirty="0"/>
          </a:p>
          <a:p>
            <a:pPr lvl="1"/>
            <a:r>
              <a:rPr lang="en-US" dirty="0"/>
              <a:t>Testing against real production workloads</a:t>
            </a:r>
          </a:p>
          <a:p>
            <a:pPr lvl="1"/>
            <a:r>
              <a:rPr lang="en-US" dirty="0"/>
              <a:t>Identify Edge Cases</a:t>
            </a:r>
          </a:p>
          <a:p>
            <a:pPr lvl="1"/>
            <a:r>
              <a:rPr lang="en-US" dirty="0"/>
              <a:t>Bug hunts &amp; error handling</a:t>
            </a:r>
          </a:p>
          <a:p>
            <a:pPr lvl="1"/>
            <a:r>
              <a:rPr lang="en-US" dirty="0"/>
              <a:t>Azure (all flavors)</a:t>
            </a:r>
          </a:p>
          <a:p>
            <a:pPr lvl="1"/>
            <a:r>
              <a:rPr lang="en-US" dirty="0"/>
              <a:t>Tables - Ledger, Graph, Internal types</a:t>
            </a:r>
          </a:p>
          <a:p>
            <a:pPr lvl="1"/>
            <a:r>
              <a:rPr lang="en-US" dirty="0"/>
              <a:t>Indexes - XML, </a:t>
            </a:r>
            <a:r>
              <a:rPr lang="en-US" dirty="0" err="1"/>
              <a:t>Fulltext</a:t>
            </a:r>
            <a:r>
              <a:rPr lang="en-US" dirty="0"/>
              <a:t>, Spatial, Hash</a:t>
            </a:r>
          </a:p>
          <a:p>
            <a:pPr lvl="1"/>
            <a:r>
              <a:rPr lang="en-US" dirty="0"/>
              <a:t>Table Valued Functions</a:t>
            </a:r>
          </a:p>
          <a:p>
            <a:pPr lvl="1"/>
            <a:r>
              <a:rPr lang="en-US" dirty="0"/>
              <a:t>Additional Execution Parameters</a:t>
            </a:r>
          </a:p>
          <a:p>
            <a:pPr lvl="1"/>
            <a:r>
              <a:rPr lang="en-US" dirty="0"/>
              <a:t>Excel workbook labeling, cell comments, and documentation</a:t>
            </a:r>
          </a:p>
          <a:p>
            <a:r>
              <a:rPr lang="en-US" dirty="0"/>
              <a:t>“Like” to be able to retain a copy of results</a:t>
            </a:r>
          </a:p>
          <a:p>
            <a:r>
              <a:rPr lang="en-US" dirty="0"/>
              <a:t>See links to source at 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Need Your Help!</a:t>
            </a:r>
          </a:p>
        </p:txBody>
      </p:sp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D605FE-E44D-67FA-F55F-08A6A6263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</p:spPr>
        <p:txBody>
          <a:bodyPr/>
          <a:lstStyle/>
          <a:p>
            <a:pPr marL="2286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15CA2F-B760-0C67-59F7-69B072CD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are no stupid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A906E-6FF0-ABA0-9DC5-EDDF61981635}"/>
              </a:ext>
            </a:extLst>
          </p:cNvPr>
          <p:cNvSpPr txBox="1"/>
          <p:nvPr/>
        </p:nvSpPr>
        <p:spPr>
          <a:xfrm>
            <a:off x="2474976" y="2258568"/>
            <a:ext cx="76522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 presentation, spreadsheet, &amp; T-SQL code at </a:t>
            </a:r>
          </a:p>
          <a:p>
            <a:pPr marL="0" indent="0" algn="ctr">
              <a:buNone/>
            </a:pPr>
            <a:r>
              <a:rPr lang="en-US" sz="4000" dirty="0">
                <a:hlinkClick r:id="rId5"/>
              </a:rPr>
              <a:t>https://github.com/SQLXL/SQLXL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</a:t>
            </a:r>
          </a:p>
          <a:p>
            <a:pPr marL="0" indent="0" algn="ctr">
              <a:buNone/>
            </a:pPr>
            <a:r>
              <a:rPr lang="en-US" sz="1200" dirty="0">
                <a:hlinkClick r:id="rId6"/>
              </a:rPr>
              <a:t>https://github.com/BrentOzarULTD/SQL-Server-First-Responder-Kit/blob/dev/Documentation/sp_BlitzIndex_Checks_by_Priority.md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Sanscrainte	</a:t>
            </a:r>
            <a:r>
              <a:rPr lang="en-US" dirty="0">
                <a:hlinkClick r:id="rId3" action="ppaction://hlinkfile"/>
              </a:rPr>
              <a:t>linkedin.com/in/</a:t>
            </a:r>
            <a:r>
              <a:rPr lang="en-US" dirty="0" err="1">
                <a:hlinkClick r:id="rId3" action="ppaction://hlinkfile"/>
              </a:rPr>
              <a:t>billsanscrainte</a:t>
            </a:r>
            <a:r>
              <a:rPr lang="en-US" dirty="0"/>
              <a:t>		</a:t>
            </a:r>
            <a:r>
              <a:rPr lang="en-US" dirty="0">
                <a:hlinkClick r:id="rId4"/>
              </a:rPr>
              <a:t>Bill@Sanscrainte.com</a:t>
            </a:r>
            <a:endParaRPr lang="en-US" dirty="0"/>
          </a:p>
          <a:p>
            <a:r>
              <a:rPr lang="en-US" dirty="0"/>
              <a:t>41 years with Data</a:t>
            </a:r>
          </a:p>
          <a:p>
            <a:r>
              <a:rPr lang="en-US" dirty="0"/>
              <a:t>SQL Server since 6.5</a:t>
            </a:r>
          </a:p>
          <a:p>
            <a:r>
              <a:rPr lang="en-US" dirty="0"/>
              <a:t>1984 - Wrote first SQL query leading first data warehouse project</a:t>
            </a:r>
          </a:p>
          <a:p>
            <a:r>
              <a:rPr lang="en-US" dirty="0"/>
              <a:t>1994 - Started independent Data Consulting practice</a:t>
            </a:r>
          </a:p>
          <a:p>
            <a:r>
              <a:rPr lang="en-US" dirty="0"/>
              <a:t>2001 - Started version 1 of what’s presented today</a:t>
            </a:r>
          </a:p>
          <a:p>
            <a:r>
              <a:rPr lang="en-US" dirty="0"/>
              <a:t>Record holder for most SQL Cruises as a student - SQL Server 10, Oracle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sp_WhoIsActive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40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dirty="0"/>
              <a:t>“Poorly designed indexes</a:t>
            </a:r>
            <a:br>
              <a:rPr lang="en-US" sz="5400" dirty="0"/>
            </a:br>
            <a:r>
              <a:rPr lang="en-US" sz="5400" dirty="0"/>
              <a:t>and a lack of indexes</a:t>
            </a:r>
            <a:br>
              <a:rPr lang="en-US" sz="5400" dirty="0"/>
            </a:br>
            <a:r>
              <a:rPr lang="en-US" sz="5400" dirty="0"/>
              <a:t>are primary sources of</a:t>
            </a:r>
            <a:br>
              <a:rPr lang="en-US" sz="5400" dirty="0"/>
            </a:br>
            <a:r>
              <a:rPr lang="en-US" sz="5400" dirty="0"/>
              <a:t>database application </a:t>
            </a:r>
          </a:p>
          <a:p>
            <a:pPr marL="0" indent="0" algn="ctr">
              <a:buNone/>
            </a:pPr>
            <a:r>
              <a:rPr lang="en-US" sz="5400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59806-C0D6-1160-5BB7-BCF4FF95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1000’s of SQL community scripts</a:t>
            </a:r>
          </a:p>
          <a:p>
            <a:pPr lvl="1"/>
            <a:r>
              <a:rPr lang="en-US" dirty="0"/>
              <a:t>Like the truth they are “out there” - some good, some …</a:t>
            </a:r>
          </a:p>
          <a:p>
            <a:r>
              <a:rPr lang="en-US" dirty="0"/>
              <a:t>“Some assembly required” &amp; “Batteries not included” </a:t>
            </a:r>
          </a:p>
          <a:p>
            <a:pPr lvl="1"/>
            <a:r>
              <a:rPr lang="en-US" dirty="0"/>
              <a:t>Execute each script individually*</a:t>
            </a:r>
          </a:p>
          <a:p>
            <a:pPr lvl="1"/>
            <a:r>
              <a:rPr lang="en-US" dirty="0"/>
              <a:t>Collect results by copy &amp; paste</a:t>
            </a:r>
          </a:p>
          <a:p>
            <a:pPr lvl="1"/>
            <a:r>
              <a:rPr lang="en-US" dirty="0"/>
              <a:t>Find links between related items</a:t>
            </a:r>
          </a:p>
          <a:p>
            <a:pPr lvl="1"/>
            <a:r>
              <a:rPr lang="en-US" dirty="0"/>
              <a:t>Re-format for display and analysis</a:t>
            </a:r>
          </a:p>
          <a:p>
            <a:pPr lvl="1"/>
            <a:r>
              <a:rPr lang="en-US" dirty="0"/>
              <a:t>Sort by database, table, index</a:t>
            </a:r>
          </a:p>
          <a:p>
            <a:r>
              <a:rPr lang="en-US" dirty="0"/>
              <a:t>Take a guess at what to do</a:t>
            </a:r>
          </a:p>
          <a:p>
            <a:r>
              <a:rPr lang="en-US" dirty="0"/>
              <a:t>Use hunches to figure out what goes first</a:t>
            </a:r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*Except </a:t>
            </a:r>
            <a:r>
              <a:rPr lang="en-US" sz="2000" dirty="0" err="1"/>
              <a:t>sp_Blitz_Index</a:t>
            </a:r>
            <a:r>
              <a:rPr lang="en-US" sz="2000" dirty="0"/>
              <a:t> in the First Responder Kit by Brent Ozar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Legacy Approach for Index Improvement</a:t>
            </a:r>
          </a:p>
        </p:txBody>
      </p:sp>
    </p:spTree>
    <p:extLst>
      <p:ext uri="{BB962C8B-B14F-4D97-AF65-F5344CB8AC3E}">
        <p14:creationId xmlns:p14="http://schemas.microsoft.com/office/powerpoint/2010/main" val="38775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Thanks!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804586"/>
              </p:ext>
            </p:extLst>
          </p:nvPr>
        </p:nvGraphicFramePr>
        <p:xfrm>
          <a:off x="234950" y="487680"/>
          <a:ext cx="11722100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7740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2602795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3148747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532818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Brent Ozar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Tim Ford    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Kimberly Tripp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Jared Westover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Glenn Berry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Kevin Kline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Paul Randall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Monica Rathbun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80195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Pinal Dave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Jason </a:t>
                      </a:r>
                      <a:r>
                        <a:rPr lang="en-US" sz="3600" u="none" strike="noStrike" dirty="0" err="1">
                          <a:effectLst/>
                        </a:rPr>
                        <a:t>Strate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Aaron Bertrand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Kendall </a:t>
                      </a:r>
                      <a:r>
                        <a:rPr lang="en-US" sz="3600" u="none" strike="noStrike" dirty="0" err="1">
                          <a:effectLst/>
                        </a:rPr>
                        <a:t>vanDyke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91235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>
                          <a:effectLst/>
                        </a:rPr>
                        <a:t>Tom Collins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>
                          <a:effectLst/>
                        </a:rPr>
                        <a:t>Kendra Little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Ahmad Yaseen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Niko Neugebauer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15040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Erik Darling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Phil Factor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Edward Pollack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Ola </a:t>
                      </a:r>
                      <a:r>
                        <a:rPr lang="en-US" sz="3600" u="none" strike="noStrike" dirty="0" err="1">
                          <a:effectLst/>
                        </a:rPr>
                        <a:t>Hallengren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73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2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03C3F-C831-48AE-4479-833B0845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data from 83 DMVs, System Views, and System Functions …</a:t>
            </a:r>
          </a:p>
          <a:p>
            <a:r>
              <a:rPr lang="en-US" dirty="0"/>
              <a:t>Connect results across Index, Table, Database, and Total …</a:t>
            </a:r>
          </a:p>
          <a:p>
            <a:r>
              <a:rPr lang="en-US" dirty="0"/>
              <a:t>Aggregate metrics by Index &gt; Table &gt; Database &gt; Total …</a:t>
            </a:r>
          </a:p>
          <a:p>
            <a:r>
              <a:rPr lang="en-US" dirty="0"/>
              <a:t>Diagnose by Index, Table, Database, Instance …</a:t>
            </a:r>
          </a:p>
          <a:p>
            <a:r>
              <a:rPr lang="en-US" dirty="0"/>
              <a:t>Prescribe action(s) for every Index …</a:t>
            </a:r>
          </a:p>
          <a:p>
            <a:r>
              <a:rPr lang="en-US" dirty="0"/>
              <a:t>Prioritize prescriptions by Table …</a:t>
            </a:r>
          </a:p>
          <a:p>
            <a:r>
              <a:rPr lang="en-US" dirty="0"/>
              <a:t>Present and analyze in Excel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CA12E-45D2-88FA-213F-EBDB11D0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/>
              <a:t>Try a </a:t>
            </a:r>
            <a:r>
              <a:rPr lang="en-US" dirty="0"/>
              <a:t>Different Way …</a:t>
            </a:r>
          </a:p>
        </p:txBody>
      </p:sp>
    </p:spTree>
    <p:extLst>
      <p:ext uri="{BB962C8B-B14F-4D97-AF65-F5344CB8AC3E}">
        <p14:creationId xmlns:p14="http://schemas.microsoft.com/office/powerpoint/2010/main" val="38781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117503</TotalTime>
  <Words>4085</Words>
  <Application>Microsoft Office PowerPoint</Application>
  <PresentationFormat>Widescreen</PresentationFormat>
  <Paragraphs>587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Consolas</vt:lpstr>
      <vt:lpstr>Tahoma</vt:lpstr>
      <vt:lpstr>Wingdings</vt:lpstr>
      <vt:lpstr>Office Theme</vt:lpstr>
      <vt:lpstr>Index R(x): Prescriptions for Performance Improvement</vt:lpstr>
      <vt:lpstr>Please Visit and Thank Our Sponsors!</vt:lpstr>
      <vt:lpstr>PowerPoint Presentation</vt:lpstr>
      <vt:lpstr>sp_WhoIsActive?</vt:lpstr>
      <vt:lpstr>Why are you here?</vt:lpstr>
      <vt:lpstr>Legacy Approach for Index Improvement</vt:lpstr>
      <vt:lpstr>Special Thanks!</vt:lpstr>
      <vt:lpstr>Let’s Try a Different Way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Prioritizing – (Parent) Table Share of Metric</vt:lpstr>
      <vt:lpstr>PowerPoint Presentation</vt:lpstr>
      <vt:lpstr>PowerPoint Presentation</vt:lpstr>
      <vt:lpstr>PowerPoint Presentation</vt:lpstr>
      <vt:lpstr>Index R(x) Prescriptions</vt:lpstr>
      <vt:lpstr>PowerPoint Presentation</vt:lpstr>
      <vt:lpstr>Prescription - Redundant Foreign Key</vt:lpstr>
      <vt:lpstr>Prescription - Redundant Indexes Covering Foreign Key</vt:lpstr>
      <vt:lpstr>Prescription - Clustered Rowstore Synergies</vt:lpstr>
      <vt:lpstr>Prescription - Nonclustered Rowstore Synergies</vt:lpstr>
      <vt:lpstr>Updatable Nonclustered Columnstore - Enterprise Edition and SQL 2016+</vt:lpstr>
      <vt:lpstr>Prescription - Nonclustered Columnstore Insights</vt:lpstr>
      <vt:lpstr>Diagnostics</vt:lpstr>
      <vt:lpstr>PowerPoint Presentation</vt:lpstr>
      <vt:lpstr>Execution &amp; Parameters</vt:lpstr>
      <vt:lpstr>Turning prescriptions into improvement</vt:lpstr>
      <vt:lpstr>Turning prescriptions into improvement (Continued)</vt:lpstr>
      <vt:lpstr>Disclaimers!</vt:lpstr>
      <vt:lpstr>Need Your Help!</vt:lpstr>
      <vt:lpstr>There are no stupid</vt:lpstr>
      <vt:lpstr>Thanks for 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Bill</cp:lastModifiedBy>
  <cp:revision>2357</cp:revision>
  <dcterms:created xsi:type="dcterms:W3CDTF">2022-12-24T15:55:49Z</dcterms:created>
  <dcterms:modified xsi:type="dcterms:W3CDTF">2023-06-07T21:09:52Z</dcterms:modified>
</cp:coreProperties>
</file>